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57" r:id="rId4"/>
    <p:sldId id="267" r:id="rId5"/>
    <p:sldId id="258" r:id="rId6"/>
    <p:sldId id="268" r:id="rId7"/>
    <p:sldId id="260" r:id="rId8"/>
    <p:sldId id="259" r:id="rId9"/>
    <p:sldId id="261" r:id="rId10"/>
    <p:sldId id="269" r:id="rId11"/>
    <p:sldId id="270" r:id="rId12"/>
    <p:sldId id="262" r:id="rId13"/>
    <p:sldId id="263" r:id="rId14"/>
    <p:sldId id="264" r:id="rId15"/>
    <p:sldId id="265" r:id="rId16"/>
    <p:sldId id="271" r:id="rId17"/>
    <p:sldId id="272" r:id="rId18"/>
    <p:sldId id="273" r:id="rId19"/>
    <p:sldId id="274"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p:cViewPr varScale="1">
        <p:scale>
          <a:sx n="73" d="100"/>
          <a:sy n="73" d="100"/>
        </p:scale>
        <p:origin x="4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6CB8E-01CA-4C51-A0A3-C512C6B186B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s-ES"/>
        </a:p>
      </dgm:t>
    </dgm:pt>
    <dgm:pt modelId="{8C0E8911-7203-4915-B17D-E64B6CC94192}">
      <dgm:prSet phldrT="[Texto]"/>
      <dgm:spPr/>
      <dgm:t>
        <a:bodyPr/>
        <a:lstStyle/>
        <a:p>
          <a:r>
            <a:rPr lang="es-AR" dirty="0" smtClean="0"/>
            <a:t>Anuncios gráficos</a:t>
          </a:r>
          <a:endParaRPr lang="es-ES" dirty="0"/>
        </a:p>
      </dgm:t>
    </dgm:pt>
    <dgm:pt modelId="{AC1CAD7D-E756-4EBE-95C0-FBEFB6C87802}" type="parTrans" cxnId="{E0576B82-C5A9-4DA4-9B07-172891FA077E}">
      <dgm:prSet/>
      <dgm:spPr/>
      <dgm:t>
        <a:bodyPr/>
        <a:lstStyle/>
        <a:p>
          <a:endParaRPr lang="es-ES"/>
        </a:p>
      </dgm:t>
    </dgm:pt>
    <dgm:pt modelId="{2F258B5F-9268-4F84-9F0B-FCD989752722}" type="sibTrans" cxnId="{E0576B82-C5A9-4DA4-9B07-172891FA077E}">
      <dgm:prSet/>
      <dgm:spPr/>
      <dgm:t>
        <a:bodyPr/>
        <a:lstStyle/>
        <a:p>
          <a:r>
            <a:rPr lang="es-AR" dirty="0" smtClean="0"/>
            <a:t>Catálogos en línea</a:t>
          </a:r>
          <a:endParaRPr lang="es-ES" dirty="0"/>
        </a:p>
      </dgm:t>
    </dgm:pt>
    <dgm:pt modelId="{0DD8A66F-B45B-48F4-8318-A724AA64547F}">
      <dgm:prSet phldrT="[Texto]"/>
      <dgm:spPr/>
      <dgm:t>
        <a:bodyPr/>
        <a:lstStyle/>
        <a:p>
          <a:r>
            <a:rPr lang="es-AR" dirty="0" smtClean="0"/>
            <a:t>Publicidad en motores de búsqueda</a:t>
          </a:r>
          <a:endParaRPr lang="es-ES" dirty="0"/>
        </a:p>
      </dgm:t>
    </dgm:pt>
    <dgm:pt modelId="{6C65FC70-27C3-459F-9155-74767E7E5B81}" type="parTrans" cxnId="{D0208DAB-4E4B-4373-A413-D981AB2A0545}">
      <dgm:prSet/>
      <dgm:spPr/>
      <dgm:t>
        <a:bodyPr/>
        <a:lstStyle/>
        <a:p>
          <a:endParaRPr lang="es-ES"/>
        </a:p>
      </dgm:t>
    </dgm:pt>
    <dgm:pt modelId="{49ED0E72-772C-4A81-881A-7AB80F42BD42}" type="sibTrans" cxnId="{D0208DAB-4E4B-4373-A413-D981AB2A0545}">
      <dgm:prSet/>
      <dgm:spPr/>
      <dgm:t>
        <a:bodyPr/>
        <a:lstStyle/>
        <a:p>
          <a:endParaRPr lang="es-ES"/>
        </a:p>
      </dgm:t>
    </dgm:pt>
    <dgm:pt modelId="{3A31E357-F961-49CB-9067-4C6852D34FCD}">
      <dgm:prSet phldrT="[Texto]"/>
      <dgm:spPr/>
      <dgm:t>
        <a:bodyPr/>
        <a:lstStyle/>
        <a:p>
          <a:r>
            <a:rPr lang="es-AR" dirty="0" smtClean="0"/>
            <a:t>Videos</a:t>
          </a:r>
          <a:endParaRPr lang="es-ES" dirty="0"/>
        </a:p>
      </dgm:t>
    </dgm:pt>
    <dgm:pt modelId="{8F170501-C0E0-4FCD-AD66-BB225942BF95}" type="parTrans" cxnId="{EDF6FFDF-D603-4CD3-8887-0DB36A0BFA9D}">
      <dgm:prSet/>
      <dgm:spPr/>
      <dgm:t>
        <a:bodyPr/>
        <a:lstStyle/>
        <a:p>
          <a:endParaRPr lang="es-ES"/>
        </a:p>
      </dgm:t>
    </dgm:pt>
    <dgm:pt modelId="{5DE18052-0063-48C3-95C5-78E01C94FAA3}" type="sibTrans" cxnId="{EDF6FFDF-D603-4CD3-8887-0DB36A0BFA9D}">
      <dgm:prSet/>
      <dgm:spPr/>
      <dgm:t>
        <a:bodyPr/>
        <a:lstStyle/>
        <a:p>
          <a:r>
            <a:rPr lang="es-AR" dirty="0" smtClean="0"/>
            <a:t>Marketing de e-mail</a:t>
          </a:r>
          <a:endParaRPr lang="es-ES" dirty="0"/>
        </a:p>
      </dgm:t>
    </dgm:pt>
    <dgm:pt modelId="{17A3E4D9-F641-452C-81AE-580DE13AF5AA}">
      <dgm:prSet phldrT="[Texto]"/>
      <dgm:spPr/>
      <dgm:t>
        <a:bodyPr/>
        <a:lstStyle/>
        <a:p>
          <a:r>
            <a:rPr lang="es-AR" dirty="0" smtClean="0"/>
            <a:t>Anuncios dentro de  juegos</a:t>
          </a:r>
          <a:endParaRPr lang="es-ES" dirty="0"/>
        </a:p>
      </dgm:t>
    </dgm:pt>
    <dgm:pt modelId="{F8779071-28D1-4937-891F-A5F4F3A376CE}" type="parTrans" cxnId="{6C66111A-1B8E-4A38-85F5-1D1124E738E5}">
      <dgm:prSet/>
      <dgm:spPr/>
      <dgm:t>
        <a:bodyPr/>
        <a:lstStyle/>
        <a:p>
          <a:endParaRPr lang="es-ES"/>
        </a:p>
      </dgm:t>
    </dgm:pt>
    <dgm:pt modelId="{1E8CEFFC-16AE-42E5-8DD6-BEFB3ECBA246}" type="sibTrans" cxnId="{6C66111A-1B8E-4A38-85F5-1D1124E738E5}">
      <dgm:prSet/>
      <dgm:spPr/>
      <dgm:t>
        <a:bodyPr/>
        <a:lstStyle/>
        <a:p>
          <a:endParaRPr lang="es-ES"/>
        </a:p>
      </dgm:t>
    </dgm:pt>
    <dgm:pt modelId="{86485005-74F7-4927-A315-80DCEF31F406}">
      <dgm:prSet phldrT="[Texto]"/>
      <dgm:spPr/>
      <dgm:t>
        <a:bodyPr/>
        <a:lstStyle/>
        <a:p>
          <a:r>
            <a:rPr lang="es-AR" dirty="0" smtClean="0"/>
            <a:t>Redes sociales</a:t>
          </a:r>
          <a:endParaRPr lang="es-ES" dirty="0"/>
        </a:p>
      </dgm:t>
    </dgm:pt>
    <dgm:pt modelId="{87B2B10A-FF8A-4AC3-8E8E-BAEE00BDC5E2}" type="parTrans" cxnId="{64CA724A-C7F5-4C32-A808-D24F7CE6A971}">
      <dgm:prSet/>
      <dgm:spPr/>
      <dgm:t>
        <a:bodyPr/>
        <a:lstStyle/>
        <a:p>
          <a:endParaRPr lang="es-ES"/>
        </a:p>
      </dgm:t>
    </dgm:pt>
    <dgm:pt modelId="{58B94BFD-FB31-429D-B9D6-85D5A0507053}" type="sibTrans" cxnId="{64CA724A-C7F5-4C32-A808-D24F7CE6A971}">
      <dgm:prSet/>
      <dgm:spPr/>
      <dgm:t>
        <a:bodyPr/>
        <a:lstStyle/>
        <a:p>
          <a:r>
            <a:rPr lang="es-AR" dirty="0" smtClean="0"/>
            <a:t>Referencias</a:t>
          </a:r>
          <a:endParaRPr lang="es-ES" dirty="0"/>
        </a:p>
      </dgm:t>
    </dgm:pt>
    <dgm:pt modelId="{D0489D87-4A6B-4CF4-BC88-A47A7D8FD78A}">
      <dgm:prSet phldrT="[Texto]"/>
      <dgm:spPr/>
      <dgm:t>
        <a:bodyPr/>
        <a:lstStyle/>
        <a:p>
          <a:r>
            <a:rPr lang="es-AR" dirty="0" smtClean="0"/>
            <a:t>Patrocinios</a:t>
          </a:r>
          <a:endParaRPr lang="es-ES" dirty="0"/>
        </a:p>
      </dgm:t>
    </dgm:pt>
    <dgm:pt modelId="{6ACD33C9-8155-4C47-9D25-3D18238547C2}" type="parTrans" cxnId="{BECB5599-79BA-4E11-B25C-B4D7E2C13390}">
      <dgm:prSet/>
      <dgm:spPr/>
      <dgm:t>
        <a:bodyPr/>
        <a:lstStyle/>
        <a:p>
          <a:endParaRPr lang="es-ES"/>
        </a:p>
      </dgm:t>
    </dgm:pt>
    <dgm:pt modelId="{39A1F442-83C4-4DB0-9EF5-4E0375B51652}" type="sibTrans" cxnId="{BECB5599-79BA-4E11-B25C-B4D7E2C13390}">
      <dgm:prSet/>
      <dgm:spPr/>
      <dgm:t>
        <a:bodyPr/>
        <a:lstStyle/>
        <a:p>
          <a:endParaRPr lang="es-ES"/>
        </a:p>
      </dgm:t>
    </dgm:pt>
    <dgm:pt modelId="{CBCCD66B-628B-4EA2-A99A-0BC3F8EAA879}" type="pres">
      <dgm:prSet presAssocID="{6DB6CB8E-01CA-4C51-A0A3-C512C6B186B9}" presName="Name0" presStyleCnt="0">
        <dgm:presLayoutVars>
          <dgm:chMax/>
          <dgm:chPref/>
          <dgm:dir/>
          <dgm:animLvl val="lvl"/>
        </dgm:presLayoutVars>
      </dgm:prSet>
      <dgm:spPr/>
      <dgm:t>
        <a:bodyPr/>
        <a:lstStyle/>
        <a:p>
          <a:endParaRPr lang="es-ES"/>
        </a:p>
      </dgm:t>
    </dgm:pt>
    <dgm:pt modelId="{00746912-3CF1-4555-8AB4-F3DEB5FEDBF8}" type="pres">
      <dgm:prSet presAssocID="{8C0E8911-7203-4915-B17D-E64B6CC94192}" presName="composite" presStyleCnt="0"/>
      <dgm:spPr/>
    </dgm:pt>
    <dgm:pt modelId="{BE61A52F-641B-447C-9BD9-D89BB3F4B56D}" type="pres">
      <dgm:prSet presAssocID="{8C0E8911-7203-4915-B17D-E64B6CC94192}" presName="Parent1" presStyleLbl="node1" presStyleIdx="0" presStyleCnt="6">
        <dgm:presLayoutVars>
          <dgm:chMax val="1"/>
          <dgm:chPref val="1"/>
          <dgm:bulletEnabled val="1"/>
        </dgm:presLayoutVars>
      </dgm:prSet>
      <dgm:spPr/>
      <dgm:t>
        <a:bodyPr/>
        <a:lstStyle/>
        <a:p>
          <a:endParaRPr lang="es-ES"/>
        </a:p>
      </dgm:t>
    </dgm:pt>
    <dgm:pt modelId="{A3CCC961-8717-49B0-80DA-1A077427A99B}" type="pres">
      <dgm:prSet presAssocID="{8C0E8911-7203-4915-B17D-E64B6CC94192}" presName="Childtext1" presStyleLbl="revTx" presStyleIdx="0" presStyleCnt="3">
        <dgm:presLayoutVars>
          <dgm:chMax val="0"/>
          <dgm:chPref val="0"/>
          <dgm:bulletEnabled val="1"/>
        </dgm:presLayoutVars>
      </dgm:prSet>
      <dgm:spPr/>
      <dgm:t>
        <a:bodyPr/>
        <a:lstStyle/>
        <a:p>
          <a:endParaRPr lang="es-ES"/>
        </a:p>
      </dgm:t>
    </dgm:pt>
    <dgm:pt modelId="{67C53804-6B55-48C9-8687-DCEEBBC8C4DC}" type="pres">
      <dgm:prSet presAssocID="{8C0E8911-7203-4915-B17D-E64B6CC94192}" presName="BalanceSpacing" presStyleCnt="0"/>
      <dgm:spPr/>
    </dgm:pt>
    <dgm:pt modelId="{23C04C7F-C5EE-4213-A8D7-50EAE6CC2BFC}" type="pres">
      <dgm:prSet presAssocID="{8C0E8911-7203-4915-B17D-E64B6CC94192}" presName="BalanceSpacing1" presStyleCnt="0"/>
      <dgm:spPr/>
    </dgm:pt>
    <dgm:pt modelId="{8A1FC062-2BFB-4326-AC7C-5D1A61E366D5}" type="pres">
      <dgm:prSet presAssocID="{2F258B5F-9268-4F84-9F0B-FCD989752722}" presName="Accent1Text" presStyleLbl="node1" presStyleIdx="1" presStyleCnt="6"/>
      <dgm:spPr/>
      <dgm:t>
        <a:bodyPr/>
        <a:lstStyle/>
        <a:p>
          <a:endParaRPr lang="es-ES"/>
        </a:p>
      </dgm:t>
    </dgm:pt>
    <dgm:pt modelId="{4A45E8E7-D42B-4E4D-A39B-973FC47DDA15}" type="pres">
      <dgm:prSet presAssocID="{2F258B5F-9268-4F84-9F0B-FCD989752722}" presName="spaceBetweenRectangles" presStyleCnt="0"/>
      <dgm:spPr/>
    </dgm:pt>
    <dgm:pt modelId="{A2391B69-52A2-4E80-BDF6-4B40D02E3E5B}" type="pres">
      <dgm:prSet presAssocID="{3A31E357-F961-49CB-9067-4C6852D34FCD}" presName="composite" presStyleCnt="0"/>
      <dgm:spPr/>
    </dgm:pt>
    <dgm:pt modelId="{A9C85E51-6627-4685-8B2B-7FC0F1BCE0ED}" type="pres">
      <dgm:prSet presAssocID="{3A31E357-F961-49CB-9067-4C6852D34FCD}" presName="Parent1" presStyleLbl="node1" presStyleIdx="2" presStyleCnt="6">
        <dgm:presLayoutVars>
          <dgm:chMax val="1"/>
          <dgm:chPref val="1"/>
          <dgm:bulletEnabled val="1"/>
        </dgm:presLayoutVars>
      </dgm:prSet>
      <dgm:spPr/>
      <dgm:t>
        <a:bodyPr/>
        <a:lstStyle/>
        <a:p>
          <a:endParaRPr lang="es-ES"/>
        </a:p>
      </dgm:t>
    </dgm:pt>
    <dgm:pt modelId="{CDC7B5EE-AFD0-45C8-ABFA-5667DA41098C}" type="pres">
      <dgm:prSet presAssocID="{3A31E357-F961-49CB-9067-4C6852D34FCD}" presName="Childtext1" presStyleLbl="revTx" presStyleIdx="1" presStyleCnt="3">
        <dgm:presLayoutVars>
          <dgm:chMax val="0"/>
          <dgm:chPref val="0"/>
          <dgm:bulletEnabled val="1"/>
        </dgm:presLayoutVars>
      </dgm:prSet>
      <dgm:spPr/>
      <dgm:t>
        <a:bodyPr/>
        <a:lstStyle/>
        <a:p>
          <a:endParaRPr lang="es-ES"/>
        </a:p>
      </dgm:t>
    </dgm:pt>
    <dgm:pt modelId="{C8F33602-0E38-4F2F-BFD7-86B3F0C0416A}" type="pres">
      <dgm:prSet presAssocID="{3A31E357-F961-49CB-9067-4C6852D34FCD}" presName="BalanceSpacing" presStyleCnt="0"/>
      <dgm:spPr/>
    </dgm:pt>
    <dgm:pt modelId="{06FD1A85-821C-49AC-BA75-81660B8216D4}" type="pres">
      <dgm:prSet presAssocID="{3A31E357-F961-49CB-9067-4C6852D34FCD}" presName="BalanceSpacing1" presStyleCnt="0"/>
      <dgm:spPr/>
    </dgm:pt>
    <dgm:pt modelId="{1934861B-E8E9-4C74-A19E-EF174EACDF3D}" type="pres">
      <dgm:prSet presAssocID="{5DE18052-0063-48C3-95C5-78E01C94FAA3}" presName="Accent1Text" presStyleLbl="node1" presStyleIdx="3" presStyleCnt="6"/>
      <dgm:spPr/>
      <dgm:t>
        <a:bodyPr/>
        <a:lstStyle/>
        <a:p>
          <a:endParaRPr lang="es-ES"/>
        </a:p>
      </dgm:t>
    </dgm:pt>
    <dgm:pt modelId="{44A54ED6-92C1-4E1E-B962-95A329A3383A}" type="pres">
      <dgm:prSet presAssocID="{5DE18052-0063-48C3-95C5-78E01C94FAA3}" presName="spaceBetweenRectangles" presStyleCnt="0"/>
      <dgm:spPr/>
    </dgm:pt>
    <dgm:pt modelId="{E9E43280-68C6-49C2-9FA3-43F799FA958C}" type="pres">
      <dgm:prSet presAssocID="{86485005-74F7-4927-A315-80DCEF31F406}" presName="composite" presStyleCnt="0"/>
      <dgm:spPr/>
    </dgm:pt>
    <dgm:pt modelId="{98B1A466-4F7F-41F6-AB24-AF7136195D2A}" type="pres">
      <dgm:prSet presAssocID="{86485005-74F7-4927-A315-80DCEF31F406}" presName="Parent1" presStyleLbl="node1" presStyleIdx="4" presStyleCnt="6">
        <dgm:presLayoutVars>
          <dgm:chMax val="1"/>
          <dgm:chPref val="1"/>
          <dgm:bulletEnabled val="1"/>
        </dgm:presLayoutVars>
      </dgm:prSet>
      <dgm:spPr/>
      <dgm:t>
        <a:bodyPr/>
        <a:lstStyle/>
        <a:p>
          <a:endParaRPr lang="es-ES"/>
        </a:p>
      </dgm:t>
    </dgm:pt>
    <dgm:pt modelId="{D133B532-F671-4174-944E-110F75E2A94D}" type="pres">
      <dgm:prSet presAssocID="{86485005-74F7-4927-A315-80DCEF31F406}" presName="Childtext1" presStyleLbl="revTx" presStyleIdx="2" presStyleCnt="3">
        <dgm:presLayoutVars>
          <dgm:chMax val="0"/>
          <dgm:chPref val="0"/>
          <dgm:bulletEnabled val="1"/>
        </dgm:presLayoutVars>
      </dgm:prSet>
      <dgm:spPr/>
      <dgm:t>
        <a:bodyPr/>
        <a:lstStyle/>
        <a:p>
          <a:endParaRPr lang="es-ES"/>
        </a:p>
      </dgm:t>
    </dgm:pt>
    <dgm:pt modelId="{877ECC99-0F85-4457-82F5-069F15142B34}" type="pres">
      <dgm:prSet presAssocID="{86485005-74F7-4927-A315-80DCEF31F406}" presName="BalanceSpacing" presStyleCnt="0"/>
      <dgm:spPr/>
    </dgm:pt>
    <dgm:pt modelId="{AF9492B7-47E7-4500-91A7-5FE80265E9FB}" type="pres">
      <dgm:prSet presAssocID="{86485005-74F7-4927-A315-80DCEF31F406}" presName="BalanceSpacing1" presStyleCnt="0"/>
      <dgm:spPr/>
    </dgm:pt>
    <dgm:pt modelId="{38C49DDE-7C31-4DCD-AAE8-F802B2AC0820}" type="pres">
      <dgm:prSet presAssocID="{58B94BFD-FB31-429D-B9D6-85D5A0507053}" presName="Accent1Text" presStyleLbl="node1" presStyleIdx="5" presStyleCnt="6"/>
      <dgm:spPr/>
      <dgm:t>
        <a:bodyPr/>
        <a:lstStyle/>
        <a:p>
          <a:endParaRPr lang="es-ES"/>
        </a:p>
      </dgm:t>
    </dgm:pt>
  </dgm:ptLst>
  <dgm:cxnLst>
    <dgm:cxn modelId="{5EE56680-E1C0-485E-B934-4B6ADC06C058}" type="presOf" srcId="{8C0E8911-7203-4915-B17D-E64B6CC94192}" destId="{BE61A52F-641B-447C-9BD9-D89BB3F4B56D}" srcOrd="0" destOrd="0" presId="urn:microsoft.com/office/officeart/2008/layout/AlternatingHexagons"/>
    <dgm:cxn modelId="{4E8555B2-0046-4B6F-B772-CDA1C617ADC3}" type="presOf" srcId="{6DB6CB8E-01CA-4C51-A0A3-C512C6B186B9}" destId="{CBCCD66B-628B-4EA2-A99A-0BC3F8EAA879}" srcOrd="0" destOrd="0" presId="urn:microsoft.com/office/officeart/2008/layout/AlternatingHexagons"/>
    <dgm:cxn modelId="{59453471-1539-4CA7-BBAF-E4CCC21A57AE}" type="presOf" srcId="{D0489D87-4A6B-4CF4-BC88-A47A7D8FD78A}" destId="{D133B532-F671-4174-944E-110F75E2A94D}" srcOrd="0" destOrd="0" presId="urn:microsoft.com/office/officeart/2008/layout/AlternatingHexagons"/>
    <dgm:cxn modelId="{EDF6FFDF-D603-4CD3-8887-0DB36A0BFA9D}" srcId="{6DB6CB8E-01CA-4C51-A0A3-C512C6B186B9}" destId="{3A31E357-F961-49CB-9067-4C6852D34FCD}" srcOrd="1" destOrd="0" parTransId="{8F170501-C0E0-4FCD-AD66-BB225942BF95}" sibTransId="{5DE18052-0063-48C3-95C5-78E01C94FAA3}"/>
    <dgm:cxn modelId="{BECB5599-79BA-4E11-B25C-B4D7E2C13390}" srcId="{86485005-74F7-4927-A315-80DCEF31F406}" destId="{D0489D87-4A6B-4CF4-BC88-A47A7D8FD78A}" srcOrd="0" destOrd="0" parTransId="{6ACD33C9-8155-4C47-9D25-3D18238547C2}" sibTransId="{39A1F442-83C4-4DB0-9EF5-4E0375B51652}"/>
    <dgm:cxn modelId="{68B7D4E6-2C6B-464E-86B8-3B97DB6B7BB3}" type="presOf" srcId="{2F258B5F-9268-4F84-9F0B-FCD989752722}" destId="{8A1FC062-2BFB-4326-AC7C-5D1A61E366D5}" srcOrd="0" destOrd="0" presId="urn:microsoft.com/office/officeart/2008/layout/AlternatingHexagons"/>
    <dgm:cxn modelId="{6C66111A-1B8E-4A38-85F5-1D1124E738E5}" srcId="{3A31E357-F961-49CB-9067-4C6852D34FCD}" destId="{17A3E4D9-F641-452C-81AE-580DE13AF5AA}" srcOrd="0" destOrd="0" parTransId="{F8779071-28D1-4937-891F-A5F4F3A376CE}" sibTransId="{1E8CEFFC-16AE-42E5-8DD6-BEFB3ECBA246}"/>
    <dgm:cxn modelId="{98A28D2C-7035-462B-8292-644113F8ADCA}" type="presOf" srcId="{5DE18052-0063-48C3-95C5-78E01C94FAA3}" destId="{1934861B-E8E9-4C74-A19E-EF174EACDF3D}" srcOrd="0" destOrd="0" presId="urn:microsoft.com/office/officeart/2008/layout/AlternatingHexagons"/>
    <dgm:cxn modelId="{451C06A3-3CA8-4E73-BA3E-DBABA6CCC54E}" type="presOf" srcId="{86485005-74F7-4927-A315-80DCEF31F406}" destId="{98B1A466-4F7F-41F6-AB24-AF7136195D2A}" srcOrd="0" destOrd="0" presId="urn:microsoft.com/office/officeart/2008/layout/AlternatingHexagons"/>
    <dgm:cxn modelId="{0CA2C648-1FF3-427F-803C-D64D130A8F2E}" type="presOf" srcId="{0DD8A66F-B45B-48F4-8318-A724AA64547F}" destId="{A3CCC961-8717-49B0-80DA-1A077427A99B}" srcOrd="0" destOrd="0" presId="urn:microsoft.com/office/officeart/2008/layout/AlternatingHexagons"/>
    <dgm:cxn modelId="{E0576B82-C5A9-4DA4-9B07-172891FA077E}" srcId="{6DB6CB8E-01CA-4C51-A0A3-C512C6B186B9}" destId="{8C0E8911-7203-4915-B17D-E64B6CC94192}" srcOrd="0" destOrd="0" parTransId="{AC1CAD7D-E756-4EBE-95C0-FBEFB6C87802}" sibTransId="{2F258B5F-9268-4F84-9F0B-FCD989752722}"/>
    <dgm:cxn modelId="{64CA724A-C7F5-4C32-A808-D24F7CE6A971}" srcId="{6DB6CB8E-01CA-4C51-A0A3-C512C6B186B9}" destId="{86485005-74F7-4927-A315-80DCEF31F406}" srcOrd="2" destOrd="0" parTransId="{87B2B10A-FF8A-4AC3-8E8E-BAEE00BDC5E2}" sibTransId="{58B94BFD-FB31-429D-B9D6-85D5A0507053}"/>
    <dgm:cxn modelId="{37EB127A-FF9F-492A-9CB9-42152E4A8667}" type="presOf" srcId="{3A31E357-F961-49CB-9067-4C6852D34FCD}" destId="{A9C85E51-6627-4685-8B2B-7FC0F1BCE0ED}" srcOrd="0" destOrd="0" presId="urn:microsoft.com/office/officeart/2008/layout/AlternatingHexagons"/>
    <dgm:cxn modelId="{D0208DAB-4E4B-4373-A413-D981AB2A0545}" srcId="{8C0E8911-7203-4915-B17D-E64B6CC94192}" destId="{0DD8A66F-B45B-48F4-8318-A724AA64547F}" srcOrd="0" destOrd="0" parTransId="{6C65FC70-27C3-459F-9155-74767E7E5B81}" sibTransId="{49ED0E72-772C-4A81-881A-7AB80F42BD42}"/>
    <dgm:cxn modelId="{630FD2C7-4D73-48DC-B452-A038D3A3DE06}" type="presOf" srcId="{58B94BFD-FB31-429D-B9D6-85D5A0507053}" destId="{38C49DDE-7C31-4DCD-AAE8-F802B2AC0820}" srcOrd="0" destOrd="0" presId="urn:microsoft.com/office/officeart/2008/layout/AlternatingHexagons"/>
    <dgm:cxn modelId="{0AC0DE5F-4324-441A-B1E9-79FC5D9CC376}" type="presOf" srcId="{17A3E4D9-F641-452C-81AE-580DE13AF5AA}" destId="{CDC7B5EE-AFD0-45C8-ABFA-5667DA41098C}" srcOrd="0" destOrd="0" presId="urn:microsoft.com/office/officeart/2008/layout/AlternatingHexagons"/>
    <dgm:cxn modelId="{9BA6C62A-208C-47E8-9224-D9346422253B}" type="presParOf" srcId="{CBCCD66B-628B-4EA2-A99A-0BC3F8EAA879}" destId="{00746912-3CF1-4555-8AB4-F3DEB5FEDBF8}" srcOrd="0" destOrd="0" presId="urn:microsoft.com/office/officeart/2008/layout/AlternatingHexagons"/>
    <dgm:cxn modelId="{3A80807D-BA8A-4393-A9D1-0F4E06ABC860}" type="presParOf" srcId="{00746912-3CF1-4555-8AB4-F3DEB5FEDBF8}" destId="{BE61A52F-641B-447C-9BD9-D89BB3F4B56D}" srcOrd="0" destOrd="0" presId="urn:microsoft.com/office/officeart/2008/layout/AlternatingHexagons"/>
    <dgm:cxn modelId="{CF8073B5-1884-4C20-ABC0-F1F1BDDF3B4D}" type="presParOf" srcId="{00746912-3CF1-4555-8AB4-F3DEB5FEDBF8}" destId="{A3CCC961-8717-49B0-80DA-1A077427A99B}" srcOrd="1" destOrd="0" presId="urn:microsoft.com/office/officeart/2008/layout/AlternatingHexagons"/>
    <dgm:cxn modelId="{ED27EEA5-9EDA-4BE8-8B7D-1B750869A63C}" type="presParOf" srcId="{00746912-3CF1-4555-8AB4-F3DEB5FEDBF8}" destId="{67C53804-6B55-48C9-8687-DCEEBBC8C4DC}" srcOrd="2" destOrd="0" presId="urn:microsoft.com/office/officeart/2008/layout/AlternatingHexagons"/>
    <dgm:cxn modelId="{7F661D73-EFC9-4410-994D-49DBD241A169}" type="presParOf" srcId="{00746912-3CF1-4555-8AB4-F3DEB5FEDBF8}" destId="{23C04C7F-C5EE-4213-A8D7-50EAE6CC2BFC}" srcOrd="3" destOrd="0" presId="urn:microsoft.com/office/officeart/2008/layout/AlternatingHexagons"/>
    <dgm:cxn modelId="{36F427CD-40D1-4773-814F-8639F4F6502A}" type="presParOf" srcId="{00746912-3CF1-4555-8AB4-F3DEB5FEDBF8}" destId="{8A1FC062-2BFB-4326-AC7C-5D1A61E366D5}" srcOrd="4" destOrd="0" presId="urn:microsoft.com/office/officeart/2008/layout/AlternatingHexagons"/>
    <dgm:cxn modelId="{EFD2DEC7-C5DE-454B-A45F-0BA5F396F3D5}" type="presParOf" srcId="{CBCCD66B-628B-4EA2-A99A-0BC3F8EAA879}" destId="{4A45E8E7-D42B-4E4D-A39B-973FC47DDA15}" srcOrd="1" destOrd="0" presId="urn:microsoft.com/office/officeart/2008/layout/AlternatingHexagons"/>
    <dgm:cxn modelId="{0083F541-1639-4906-897F-02DF5084FE45}" type="presParOf" srcId="{CBCCD66B-628B-4EA2-A99A-0BC3F8EAA879}" destId="{A2391B69-52A2-4E80-BDF6-4B40D02E3E5B}" srcOrd="2" destOrd="0" presId="urn:microsoft.com/office/officeart/2008/layout/AlternatingHexagons"/>
    <dgm:cxn modelId="{0E42BDF1-2DA4-4292-888B-2B7B337934A5}" type="presParOf" srcId="{A2391B69-52A2-4E80-BDF6-4B40D02E3E5B}" destId="{A9C85E51-6627-4685-8B2B-7FC0F1BCE0ED}" srcOrd="0" destOrd="0" presId="urn:microsoft.com/office/officeart/2008/layout/AlternatingHexagons"/>
    <dgm:cxn modelId="{B8586A4F-9547-4B46-96A4-4ECEE34DF0CC}" type="presParOf" srcId="{A2391B69-52A2-4E80-BDF6-4B40D02E3E5B}" destId="{CDC7B5EE-AFD0-45C8-ABFA-5667DA41098C}" srcOrd="1" destOrd="0" presId="urn:microsoft.com/office/officeart/2008/layout/AlternatingHexagons"/>
    <dgm:cxn modelId="{779E9952-D5CE-4193-AD99-E273FDF6096C}" type="presParOf" srcId="{A2391B69-52A2-4E80-BDF6-4B40D02E3E5B}" destId="{C8F33602-0E38-4F2F-BFD7-86B3F0C0416A}" srcOrd="2" destOrd="0" presId="urn:microsoft.com/office/officeart/2008/layout/AlternatingHexagons"/>
    <dgm:cxn modelId="{A1BF88A6-D331-4646-8A2A-EDD50E5A09EC}" type="presParOf" srcId="{A2391B69-52A2-4E80-BDF6-4B40D02E3E5B}" destId="{06FD1A85-821C-49AC-BA75-81660B8216D4}" srcOrd="3" destOrd="0" presId="urn:microsoft.com/office/officeart/2008/layout/AlternatingHexagons"/>
    <dgm:cxn modelId="{742E4440-F598-431B-ADF1-EAEF361975A0}" type="presParOf" srcId="{A2391B69-52A2-4E80-BDF6-4B40D02E3E5B}" destId="{1934861B-E8E9-4C74-A19E-EF174EACDF3D}" srcOrd="4" destOrd="0" presId="urn:microsoft.com/office/officeart/2008/layout/AlternatingHexagons"/>
    <dgm:cxn modelId="{496135A0-D07F-4527-90E3-7D3DFED155B7}" type="presParOf" srcId="{CBCCD66B-628B-4EA2-A99A-0BC3F8EAA879}" destId="{44A54ED6-92C1-4E1E-B962-95A329A3383A}" srcOrd="3" destOrd="0" presId="urn:microsoft.com/office/officeart/2008/layout/AlternatingHexagons"/>
    <dgm:cxn modelId="{ABA07D63-A293-42A1-9C1E-12B626B15AF5}" type="presParOf" srcId="{CBCCD66B-628B-4EA2-A99A-0BC3F8EAA879}" destId="{E9E43280-68C6-49C2-9FA3-43F799FA958C}" srcOrd="4" destOrd="0" presId="urn:microsoft.com/office/officeart/2008/layout/AlternatingHexagons"/>
    <dgm:cxn modelId="{2BC920FD-0C2C-48D1-8C1D-44FFDCF56B82}" type="presParOf" srcId="{E9E43280-68C6-49C2-9FA3-43F799FA958C}" destId="{98B1A466-4F7F-41F6-AB24-AF7136195D2A}" srcOrd="0" destOrd="0" presId="urn:microsoft.com/office/officeart/2008/layout/AlternatingHexagons"/>
    <dgm:cxn modelId="{CEE40AE0-DF12-4A53-877E-220C563E2DEC}" type="presParOf" srcId="{E9E43280-68C6-49C2-9FA3-43F799FA958C}" destId="{D133B532-F671-4174-944E-110F75E2A94D}" srcOrd="1" destOrd="0" presId="urn:microsoft.com/office/officeart/2008/layout/AlternatingHexagons"/>
    <dgm:cxn modelId="{261D677C-C8BB-4849-A1C8-14D9F1CFB64B}" type="presParOf" srcId="{E9E43280-68C6-49C2-9FA3-43F799FA958C}" destId="{877ECC99-0F85-4457-82F5-069F15142B34}" srcOrd="2" destOrd="0" presId="urn:microsoft.com/office/officeart/2008/layout/AlternatingHexagons"/>
    <dgm:cxn modelId="{32084835-1126-4B64-9626-0E551CD8A14E}" type="presParOf" srcId="{E9E43280-68C6-49C2-9FA3-43F799FA958C}" destId="{AF9492B7-47E7-4500-91A7-5FE80265E9FB}" srcOrd="3" destOrd="0" presId="urn:microsoft.com/office/officeart/2008/layout/AlternatingHexagons"/>
    <dgm:cxn modelId="{FAD35F2E-E1EE-4104-8CB1-BB4D52F68595}" type="presParOf" srcId="{E9E43280-68C6-49C2-9FA3-43F799FA958C}" destId="{38C49DDE-7C31-4DCD-AAE8-F802B2AC0820}"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1A52F-641B-447C-9BD9-D89BB3F4B56D}">
      <dsp:nvSpPr>
        <dsp:cNvPr id="0" name=""/>
        <dsp:cNvSpPr/>
      </dsp:nvSpPr>
      <dsp:spPr>
        <a:xfrm rot="5400000">
          <a:off x="4612910" y="99072"/>
          <a:ext cx="1500683" cy="130559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AR" sz="1400" kern="1200" dirty="0" smtClean="0"/>
            <a:t>Anuncios gráficos</a:t>
          </a:r>
          <a:endParaRPr lang="es-ES" sz="1400" kern="1200" dirty="0"/>
        </a:p>
      </dsp:txBody>
      <dsp:txXfrm rot="-5400000">
        <a:off x="4913909" y="235384"/>
        <a:ext cx="898684" cy="1032971"/>
      </dsp:txXfrm>
    </dsp:sp>
    <dsp:sp modelId="{A3CCC961-8717-49B0-80DA-1A077427A99B}">
      <dsp:nvSpPr>
        <dsp:cNvPr id="0" name=""/>
        <dsp:cNvSpPr/>
      </dsp:nvSpPr>
      <dsp:spPr>
        <a:xfrm>
          <a:off x="6055667" y="301664"/>
          <a:ext cx="1674762" cy="90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s-AR" sz="1400" kern="1200" dirty="0" smtClean="0"/>
            <a:t>Publicidad en motores de búsqueda</a:t>
          </a:r>
          <a:endParaRPr lang="es-ES" sz="1400" kern="1200" dirty="0"/>
        </a:p>
      </dsp:txBody>
      <dsp:txXfrm>
        <a:off x="6055667" y="301664"/>
        <a:ext cx="1674762" cy="900410"/>
      </dsp:txXfrm>
    </dsp:sp>
    <dsp:sp modelId="{8A1FC062-2BFB-4326-AC7C-5D1A61E366D5}">
      <dsp:nvSpPr>
        <dsp:cNvPr id="0" name=""/>
        <dsp:cNvSpPr/>
      </dsp:nvSpPr>
      <dsp:spPr>
        <a:xfrm rot="5400000">
          <a:off x="3202868" y="99072"/>
          <a:ext cx="1500683" cy="130559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s-AR" sz="1500" kern="1200" dirty="0" smtClean="0"/>
            <a:t>Catálogos en línea</a:t>
          </a:r>
          <a:endParaRPr lang="es-ES" sz="1500" kern="1200" dirty="0"/>
        </a:p>
      </dsp:txBody>
      <dsp:txXfrm rot="-5400000">
        <a:off x="3503867" y="235384"/>
        <a:ext cx="898684" cy="1032971"/>
      </dsp:txXfrm>
    </dsp:sp>
    <dsp:sp modelId="{A9C85E51-6627-4685-8B2B-7FC0F1BCE0ED}">
      <dsp:nvSpPr>
        <dsp:cNvPr id="0" name=""/>
        <dsp:cNvSpPr/>
      </dsp:nvSpPr>
      <dsp:spPr>
        <a:xfrm rot="5400000">
          <a:off x="3905187" y="1372852"/>
          <a:ext cx="1500683" cy="130559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AR" sz="1400" kern="1200" dirty="0" smtClean="0"/>
            <a:t>Videos</a:t>
          </a:r>
          <a:endParaRPr lang="es-ES" sz="1400" kern="1200" dirty="0"/>
        </a:p>
      </dsp:txBody>
      <dsp:txXfrm rot="-5400000">
        <a:off x="4206186" y="1509164"/>
        <a:ext cx="898684" cy="1032971"/>
      </dsp:txXfrm>
    </dsp:sp>
    <dsp:sp modelId="{CDC7B5EE-AFD0-45C8-ABFA-5667DA41098C}">
      <dsp:nvSpPr>
        <dsp:cNvPr id="0" name=""/>
        <dsp:cNvSpPr/>
      </dsp:nvSpPr>
      <dsp:spPr>
        <a:xfrm>
          <a:off x="2327969" y="1575444"/>
          <a:ext cx="1620738" cy="90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r" defTabSz="622300">
            <a:lnSpc>
              <a:spcPct val="90000"/>
            </a:lnSpc>
            <a:spcBef>
              <a:spcPct val="0"/>
            </a:spcBef>
            <a:spcAft>
              <a:spcPct val="35000"/>
            </a:spcAft>
          </a:pPr>
          <a:r>
            <a:rPr lang="es-AR" sz="1400" kern="1200" dirty="0" smtClean="0"/>
            <a:t>Anuncios dentro de  juegos</a:t>
          </a:r>
          <a:endParaRPr lang="es-ES" sz="1400" kern="1200" dirty="0"/>
        </a:p>
      </dsp:txBody>
      <dsp:txXfrm>
        <a:off x="2327969" y="1575444"/>
        <a:ext cx="1620738" cy="900410"/>
      </dsp:txXfrm>
    </dsp:sp>
    <dsp:sp modelId="{1934861B-E8E9-4C74-A19E-EF174EACDF3D}">
      <dsp:nvSpPr>
        <dsp:cNvPr id="0" name=""/>
        <dsp:cNvSpPr/>
      </dsp:nvSpPr>
      <dsp:spPr>
        <a:xfrm rot="5400000">
          <a:off x="5315230" y="1372852"/>
          <a:ext cx="1500683" cy="130559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s-AR" sz="1500" kern="1200" dirty="0" smtClean="0"/>
            <a:t>Marketing de e-mail</a:t>
          </a:r>
          <a:endParaRPr lang="es-ES" sz="1500" kern="1200" dirty="0"/>
        </a:p>
      </dsp:txBody>
      <dsp:txXfrm rot="-5400000">
        <a:off x="5616229" y="1509164"/>
        <a:ext cx="898684" cy="1032971"/>
      </dsp:txXfrm>
    </dsp:sp>
    <dsp:sp modelId="{98B1A466-4F7F-41F6-AB24-AF7136195D2A}">
      <dsp:nvSpPr>
        <dsp:cNvPr id="0" name=""/>
        <dsp:cNvSpPr/>
      </dsp:nvSpPr>
      <dsp:spPr>
        <a:xfrm rot="5400000">
          <a:off x="4612910" y="2646632"/>
          <a:ext cx="1500683" cy="130559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AR" sz="1400" kern="1200" dirty="0" smtClean="0"/>
            <a:t>Redes sociales</a:t>
          </a:r>
          <a:endParaRPr lang="es-ES" sz="1400" kern="1200" dirty="0"/>
        </a:p>
      </dsp:txBody>
      <dsp:txXfrm rot="-5400000">
        <a:off x="4913909" y="2782944"/>
        <a:ext cx="898684" cy="1032971"/>
      </dsp:txXfrm>
    </dsp:sp>
    <dsp:sp modelId="{D133B532-F671-4174-944E-110F75E2A94D}">
      <dsp:nvSpPr>
        <dsp:cNvPr id="0" name=""/>
        <dsp:cNvSpPr/>
      </dsp:nvSpPr>
      <dsp:spPr>
        <a:xfrm>
          <a:off x="6055667" y="2849225"/>
          <a:ext cx="1674762" cy="90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s-AR" sz="1400" kern="1200" dirty="0" smtClean="0"/>
            <a:t>Patrocinios</a:t>
          </a:r>
          <a:endParaRPr lang="es-ES" sz="1400" kern="1200" dirty="0"/>
        </a:p>
      </dsp:txBody>
      <dsp:txXfrm>
        <a:off x="6055667" y="2849225"/>
        <a:ext cx="1674762" cy="900410"/>
      </dsp:txXfrm>
    </dsp:sp>
    <dsp:sp modelId="{38C49DDE-7C31-4DCD-AAE8-F802B2AC0820}">
      <dsp:nvSpPr>
        <dsp:cNvPr id="0" name=""/>
        <dsp:cNvSpPr/>
      </dsp:nvSpPr>
      <dsp:spPr>
        <a:xfrm rot="5400000">
          <a:off x="3202868" y="2646632"/>
          <a:ext cx="1500683" cy="1305594"/>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s-AR" sz="1300" kern="1200" dirty="0" smtClean="0"/>
            <a:t>Referencias</a:t>
          </a:r>
          <a:endParaRPr lang="es-ES" sz="1300" kern="1200" dirty="0"/>
        </a:p>
      </dsp:txBody>
      <dsp:txXfrm rot="-5400000">
        <a:off x="3503867" y="2782944"/>
        <a:ext cx="898684" cy="103297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1501BD56-03AB-4B2F-9C0B-C06C43E3B002}" type="datetimeFigureOut">
              <a:rPr lang="es-ES" smtClean="0"/>
              <a:t>09/07/2018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2D33EC1-1C8F-456E-A844-FA3D52D23494}" type="slidenum">
              <a:rPr lang="es-ES" smtClean="0"/>
              <a:t>‹Nº›</a:t>
            </a:fld>
            <a:endParaRPr lang="es-ES"/>
          </a:p>
        </p:txBody>
      </p:sp>
    </p:spTree>
    <p:extLst>
      <p:ext uri="{BB962C8B-B14F-4D97-AF65-F5344CB8AC3E}">
        <p14:creationId xmlns:p14="http://schemas.microsoft.com/office/powerpoint/2010/main" val="1679526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501BD56-03AB-4B2F-9C0B-C06C43E3B002}" type="datetimeFigureOut">
              <a:rPr lang="es-ES" smtClean="0"/>
              <a:t>09/07/2018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2D33EC1-1C8F-456E-A844-FA3D52D23494}" type="slidenum">
              <a:rPr lang="es-ES" smtClean="0"/>
              <a:t>‹Nº›</a:t>
            </a:fld>
            <a:endParaRPr lang="es-ES"/>
          </a:p>
        </p:txBody>
      </p:sp>
    </p:spTree>
    <p:extLst>
      <p:ext uri="{BB962C8B-B14F-4D97-AF65-F5344CB8AC3E}">
        <p14:creationId xmlns:p14="http://schemas.microsoft.com/office/powerpoint/2010/main" val="3667189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501BD56-03AB-4B2F-9C0B-C06C43E3B002}" type="datetimeFigureOut">
              <a:rPr lang="es-ES" smtClean="0"/>
              <a:t>09/07/2018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2D33EC1-1C8F-456E-A844-FA3D52D23494}" type="slidenum">
              <a:rPr lang="es-ES" smtClean="0"/>
              <a:t>‹Nº›</a:t>
            </a:fld>
            <a:endParaRPr lang="es-ES"/>
          </a:p>
        </p:txBody>
      </p:sp>
    </p:spTree>
    <p:extLst>
      <p:ext uri="{BB962C8B-B14F-4D97-AF65-F5344CB8AC3E}">
        <p14:creationId xmlns:p14="http://schemas.microsoft.com/office/powerpoint/2010/main" val="81754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501BD56-03AB-4B2F-9C0B-C06C43E3B002}" type="datetimeFigureOut">
              <a:rPr lang="es-ES" smtClean="0"/>
              <a:t>09/07/2018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32D33EC1-1C8F-456E-A844-FA3D52D23494}" type="slidenum">
              <a:rPr lang="es-ES" smtClean="0"/>
              <a:t>‹Nº›</a:t>
            </a:fld>
            <a:endParaRPr lang="es-ES"/>
          </a:p>
        </p:txBody>
      </p:sp>
    </p:spTree>
    <p:extLst>
      <p:ext uri="{BB962C8B-B14F-4D97-AF65-F5344CB8AC3E}">
        <p14:creationId xmlns:p14="http://schemas.microsoft.com/office/powerpoint/2010/main" val="404049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a:xfrm>
            <a:off x="8593667" y="6272784"/>
            <a:ext cx="2644309" cy="365125"/>
          </a:xfrm>
        </p:spPr>
        <p:txBody>
          <a:bodyPr/>
          <a:lstStyle/>
          <a:p>
            <a:fld id="{1501BD56-03AB-4B2F-9C0B-C06C43E3B002}" type="datetimeFigureOut">
              <a:rPr lang="es-ES" smtClean="0"/>
              <a:t>09/07/2018</a:t>
            </a:fld>
            <a:endParaRPr lang="es-ES"/>
          </a:p>
        </p:txBody>
      </p:sp>
      <p:sp>
        <p:nvSpPr>
          <p:cNvPr id="5" name="Footer Placeholder 4"/>
          <p:cNvSpPr>
            <a:spLocks noGrp="1"/>
          </p:cNvSpPr>
          <p:nvPr>
            <p:ph type="ftr" sz="quarter" idx="11"/>
          </p:nvPr>
        </p:nvSpPr>
        <p:spPr>
          <a:xfrm>
            <a:off x="2182708" y="6272784"/>
            <a:ext cx="6327648" cy="365125"/>
          </a:xfrm>
        </p:spPr>
        <p:txBody>
          <a:bodyPr/>
          <a:lstStyle/>
          <a:p>
            <a:endParaRPr lang="es-E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2D33EC1-1C8F-456E-A844-FA3D52D23494}" type="slidenum">
              <a:rPr lang="es-ES" smtClean="0"/>
              <a:t>‹Nº›</a:t>
            </a:fld>
            <a:endParaRPr lang="es-ES"/>
          </a:p>
        </p:txBody>
      </p:sp>
    </p:spTree>
    <p:extLst>
      <p:ext uri="{BB962C8B-B14F-4D97-AF65-F5344CB8AC3E}">
        <p14:creationId xmlns:p14="http://schemas.microsoft.com/office/powerpoint/2010/main" val="4237289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501BD56-03AB-4B2F-9C0B-C06C43E3B002}" type="datetimeFigureOut">
              <a:rPr lang="es-ES" smtClean="0"/>
              <a:t>09/07/2018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32D33EC1-1C8F-456E-A844-FA3D52D23494}" type="slidenum">
              <a:rPr lang="es-ES" smtClean="0"/>
              <a:t>‹Nº›</a:t>
            </a:fld>
            <a:endParaRPr lang="es-ES"/>
          </a:p>
        </p:txBody>
      </p:sp>
    </p:spTree>
    <p:extLst>
      <p:ext uri="{BB962C8B-B14F-4D97-AF65-F5344CB8AC3E}">
        <p14:creationId xmlns:p14="http://schemas.microsoft.com/office/powerpoint/2010/main" val="489315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501BD56-03AB-4B2F-9C0B-C06C43E3B002}" type="datetimeFigureOut">
              <a:rPr lang="es-ES" smtClean="0"/>
              <a:t>09/07/2018</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32D33EC1-1C8F-456E-A844-FA3D52D23494}" type="slidenum">
              <a:rPr lang="es-ES" smtClean="0"/>
              <a:t>‹Nº›</a:t>
            </a:fld>
            <a:endParaRPr lang="es-ES"/>
          </a:p>
        </p:txBody>
      </p:sp>
    </p:spTree>
    <p:extLst>
      <p:ext uri="{BB962C8B-B14F-4D97-AF65-F5344CB8AC3E}">
        <p14:creationId xmlns:p14="http://schemas.microsoft.com/office/powerpoint/2010/main" val="174711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501BD56-03AB-4B2F-9C0B-C06C43E3B002}" type="datetimeFigureOut">
              <a:rPr lang="es-ES" smtClean="0"/>
              <a:t>09/07/2018</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32D33EC1-1C8F-456E-A844-FA3D52D23494}" type="slidenum">
              <a:rPr lang="es-ES" smtClean="0"/>
              <a:t>‹Nº›</a:t>
            </a:fld>
            <a:endParaRPr lang="es-ES"/>
          </a:p>
        </p:txBody>
      </p:sp>
    </p:spTree>
    <p:extLst>
      <p:ext uri="{BB962C8B-B14F-4D97-AF65-F5344CB8AC3E}">
        <p14:creationId xmlns:p14="http://schemas.microsoft.com/office/powerpoint/2010/main" val="4023161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01BD56-03AB-4B2F-9C0B-C06C43E3B002}" type="datetimeFigureOut">
              <a:rPr lang="es-ES" smtClean="0"/>
              <a:t>09/07/2018</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32D33EC1-1C8F-456E-A844-FA3D52D23494}" type="slidenum">
              <a:rPr lang="es-ES" smtClean="0"/>
              <a:t>‹Nº›</a:t>
            </a:fld>
            <a:endParaRPr lang="es-ES"/>
          </a:p>
        </p:txBody>
      </p:sp>
    </p:spTree>
    <p:extLst>
      <p:ext uri="{BB962C8B-B14F-4D97-AF65-F5344CB8AC3E}">
        <p14:creationId xmlns:p14="http://schemas.microsoft.com/office/powerpoint/2010/main" val="414621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501BD56-03AB-4B2F-9C0B-C06C43E3B002}" type="datetimeFigureOut">
              <a:rPr lang="es-ES" smtClean="0"/>
              <a:t>09/07/2018</a:t>
            </a:fld>
            <a:endParaRPr lang="es-ES"/>
          </a:p>
        </p:txBody>
      </p:sp>
      <p:sp>
        <p:nvSpPr>
          <p:cNvPr id="6" name="Footer Placeholder 5"/>
          <p:cNvSpPr>
            <a:spLocks noGrp="1"/>
          </p:cNvSpPr>
          <p:nvPr>
            <p:ph type="ftr" sz="quarter" idx="11"/>
          </p:nvPr>
        </p:nvSpPr>
        <p:spPr/>
        <p:txBody>
          <a:bodyPr/>
          <a:lstStyle/>
          <a:p>
            <a:endParaRPr lang="es-E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2D33EC1-1C8F-456E-A844-FA3D52D23494}" type="slidenum">
              <a:rPr lang="es-ES" smtClean="0"/>
              <a:t>‹Nº›</a:t>
            </a:fld>
            <a:endParaRPr lang="es-ES"/>
          </a:p>
        </p:txBody>
      </p:sp>
    </p:spTree>
    <p:extLst>
      <p:ext uri="{BB962C8B-B14F-4D97-AF65-F5344CB8AC3E}">
        <p14:creationId xmlns:p14="http://schemas.microsoft.com/office/powerpoint/2010/main" val="1478851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501BD56-03AB-4B2F-9C0B-C06C43E3B002}" type="datetimeFigureOut">
              <a:rPr lang="es-ES" smtClean="0"/>
              <a:t>09/07/2018</a:t>
            </a:fld>
            <a:endParaRPr lang="es-E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2D33EC1-1C8F-456E-A844-FA3D52D23494}" type="slidenum">
              <a:rPr lang="es-ES" smtClean="0"/>
              <a:t>‹Nº›</a:t>
            </a:fld>
            <a:endParaRPr lang="es-ES"/>
          </a:p>
        </p:txBody>
      </p:sp>
    </p:spTree>
    <p:extLst>
      <p:ext uri="{BB962C8B-B14F-4D97-AF65-F5344CB8AC3E}">
        <p14:creationId xmlns:p14="http://schemas.microsoft.com/office/powerpoint/2010/main" val="9415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501BD56-03AB-4B2F-9C0B-C06C43E3B002}" type="datetimeFigureOut">
              <a:rPr lang="es-ES" smtClean="0"/>
              <a:t>09/07/2018</a:t>
            </a:fld>
            <a:endParaRPr lang="es-E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s-E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2D33EC1-1C8F-456E-A844-FA3D52D23494}" type="slidenum">
              <a:rPr lang="es-ES" smtClean="0"/>
              <a:t>‹Nº›</a:t>
            </a:fld>
            <a:endParaRPr lang="es-ES"/>
          </a:p>
        </p:txBody>
      </p:sp>
    </p:spTree>
    <p:extLst>
      <p:ext uri="{BB962C8B-B14F-4D97-AF65-F5344CB8AC3E}">
        <p14:creationId xmlns:p14="http://schemas.microsoft.com/office/powerpoint/2010/main" val="38494202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AR" dirty="0" smtClean="0"/>
              <a:t>Comunicaciones de marketing</a:t>
            </a:r>
            <a:endParaRPr lang="es-ES" dirty="0"/>
          </a:p>
        </p:txBody>
      </p:sp>
      <p:sp>
        <p:nvSpPr>
          <p:cNvPr id="3" name="Subtítulo 2"/>
          <p:cNvSpPr>
            <a:spLocks noGrp="1"/>
          </p:cNvSpPr>
          <p:nvPr>
            <p:ph type="subTitle" idx="1"/>
          </p:nvPr>
        </p:nvSpPr>
        <p:spPr/>
        <p:txBody>
          <a:bodyPr>
            <a:normAutofit/>
          </a:bodyPr>
          <a:lstStyle/>
          <a:p>
            <a:r>
              <a:rPr lang="es-AR" sz="2400" dirty="0" smtClean="0">
                <a:solidFill>
                  <a:schemeClr val="accent1">
                    <a:lumMod val="75000"/>
                  </a:schemeClr>
                </a:solidFill>
              </a:rPr>
              <a:t>Comercio electrónico</a:t>
            </a:r>
            <a:endParaRPr lang="es-ES" sz="2400" dirty="0">
              <a:solidFill>
                <a:schemeClr val="accent1">
                  <a:lumMod val="75000"/>
                </a:schemeClr>
              </a:solidFill>
            </a:endParaRPr>
          </a:p>
        </p:txBody>
      </p:sp>
      <p:sp>
        <p:nvSpPr>
          <p:cNvPr id="4" name="CuadroTexto 3"/>
          <p:cNvSpPr txBox="1"/>
          <p:nvPr/>
        </p:nvSpPr>
        <p:spPr>
          <a:xfrm>
            <a:off x="1069848" y="5281127"/>
            <a:ext cx="5368274" cy="923330"/>
          </a:xfrm>
          <a:prstGeom prst="rect">
            <a:avLst/>
          </a:prstGeom>
          <a:noFill/>
        </p:spPr>
        <p:txBody>
          <a:bodyPr wrap="square" rtlCol="0">
            <a:spAutoFit/>
          </a:bodyPr>
          <a:lstStyle/>
          <a:p>
            <a:r>
              <a:rPr lang="es-AR" dirty="0" smtClean="0"/>
              <a:t>UAI - SAP 2018</a:t>
            </a:r>
          </a:p>
          <a:p>
            <a:r>
              <a:rPr lang="es-AR" dirty="0" smtClean="0"/>
              <a:t>Maximiliano Castro</a:t>
            </a:r>
          </a:p>
          <a:p>
            <a:r>
              <a:rPr lang="es-AR" dirty="0" smtClean="0"/>
              <a:t>Sebastian A. Barreto</a:t>
            </a:r>
            <a:endParaRPr lang="es-ES" dirty="0"/>
          </a:p>
        </p:txBody>
      </p:sp>
    </p:spTree>
    <p:extLst>
      <p:ext uri="{BB962C8B-B14F-4D97-AF65-F5344CB8AC3E}">
        <p14:creationId xmlns:p14="http://schemas.microsoft.com/office/powerpoint/2010/main" val="3405082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Costos de la publicidad en línea</a:t>
            </a:r>
            <a:endParaRPr lang="es-ES" dirty="0"/>
          </a:p>
        </p:txBody>
      </p:sp>
      <p:sp>
        <p:nvSpPr>
          <p:cNvPr id="3" name="Marcador de contenido 2"/>
          <p:cNvSpPr>
            <a:spLocks noGrp="1"/>
          </p:cNvSpPr>
          <p:nvPr>
            <p:ph idx="1"/>
          </p:nvPr>
        </p:nvSpPr>
        <p:spPr/>
        <p:txBody>
          <a:bodyPr/>
          <a:lstStyle/>
          <a:p>
            <a:r>
              <a:rPr lang="es-ES" dirty="0" smtClean="0"/>
              <a:t>A los números...</a:t>
            </a:r>
            <a:endParaRPr lang="es-ES" dirty="0" smtClean="0"/>
          </a:p>
          <a:p>
            <a:endParaRPr lang="es-AR" dirty="0"/>
          </a:p>
          <a:p>
            <a:endParaRPr lang="es-ES" dirty="0"/>
          </a:p>
        </p:txBody>
      </p:sp>
      <p:pic>
        <p:nvPicPr>
          <p:cNvPr id="5" name="Imagen 4"/>
          <p:cNvPicPr>
            <a:picLocks noChangeAspect="1"/>
          </p:cNvPicPr>
          <p:nvPr/>
        </p:nvPicPr>
        <p:blipFill>
          <a:blip r:embed="rId2"/>
          <a:stretch>
            <a:fillRect/>
          </a:stretch>
        </p:blipFill>
        <p:spPr>
          <a:xfrm>
            <a:off x="1291861" y="2435679"/>
            <a:ext cx="7525567" cy="4016862"/>
          </a:xfrm>
          <a:prstGeom prst="rect">
            <a:avLst/>
          </a:prstGeom>
        </p:spPr>
      </p:pic>
    </p:spTree>
    <p:extLst>
      <p:ext uri="{BB962C8B-B14F-4D97-AF65-F5344CB8AC3E}">
        <p14:creationId xmlns:p14="http://schemas.microsoft.com/office/powerpoint/2010/main" val="3217090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9848" y="484632"/>
            <a:ext cx="10058400" cy="1448445"/>
          </a:xfrm>
        </p:spPr>
        <p:txBody>
          <a:bodyPr/>
          <a:lstStyle/>
          <a:p>
            <a:r>
              <a:rPr lang="es-AR" dirty="0" smtClean="0"/>
              <a:t>Costos de la publicidad en línea</a:t>
            </a:r>
            <a:endParaRPr lang="es-ES" dirty="0"/>
          </a:p>
        </p:txBody>
      </p:sp>
      <p:sp>
        <p:nvSpPr>
          <p:cNvPr id="3" name="Marcador de contenido 2"/>
          <p:cNvSpPr>
            <a:spLocks noGrp="1"/>
          </p:cNvSpPr>
          <p:nvPr>
            <p:ph idx="1"/>
          </p:nvPr>
        </p:nvSpPr>
        <p:spPr>
          <a:xfrm>
            <a:off x="1069848" y="1757304"/>
            <a:ext cx="10058400" cy="438912"/>
          </a:xfrm>
        </p:spPr>
        <p:txBody>
          <a:bodyPr/>
          <a:lstStyle/>
          <a:p>
            <a:r>
              <a:rPr lang="es-ES" dirty="0" smtClean="0"/>
              <a:t>Gastos mundiales actuales en publicidad online.</a:t>
            </a:r>
            <a:endParaRPr lang="es-ES" dirty="0" smtClean="0"/>
          </a:p>
          <a:p>
            <a:endParaRPr lang="es-AR" dirty="0"/>
          </a:p>
          <a:p>
            <a:endParaRPr lang="es-ES" dirty="0"/>
          </a:p>
        </p:txBody>
      </p:sp>
      <p:pic>
        <p:nvPicPr>
          <p:cNvPr id="4" name="Imagen 3"/>
          <p:cNvPicPr>
            <a:picLocks noChangeAspect="1"/>
          </p:cNvPicPr>
          <p:nvPr/>
        </p:nvPicPr>
        <p:blipFill>
          <a:blip r:embed="rId2"/>
          <a:stretch>
            <a:fillRect/>
          </a:stretch>
        </p:blipFill>
        <p:spPr>
          <a:xfrm>
            <a:off x="1465653" y="2226681"/>
            <a:ext cx="6324600" cy="4133850"/>
          </a:xfrm>
          <a:prstGeom prst="rect">
            <a:avLst/>
          </a:prstGeom>
        </p:spPr>
      </p:pic>
      <p:sp>
        <p:nvSpPr>
          <p:cNvPr id="6" name="CuadroTexto 5"/>
          <p:cNvSpPr txBox="1"/>
          <p:nvPr/>
        </p:nvSpPr>
        <p:spPr>
          <a:xfrm>
            <a:off x="7942217" y="6021977"/>
            <a:ext cx="2834640" cy="338554"/>
          </a:xfrm>
          <a:prstGeom prst="rect">
            <a:avLst/>
          </a:prstGeom>
          <a:noFill/>
        </p:spPr>
        <p:txBody>
          <a:bodyPr wrap="square" rtlCol="0">
            <a:spAutoFit/>
          </a:bodyPr>
          <a:lstStyle/>
          <a:p>
            <a:r>
              <a:rPr lang="es-AR" sz="800" dirty="0"/>
              <a:t>https://es.statista.com/estadisticas/598977/gastos-de-publicidad-online-en-todo-el-mundo/</a:t>
            </a:r>
          </a:p>
        </p:txBody>
      </p:sp>
    </p:spTree>
    <p:extLst>
      <p:ext uri="{BB962C8B-B14F-4D97-AF65-F5344CB8AC3E}">
        <p14:creationId xmlns:p14="http://schemas.microsoft.com/office/powerpoint/2010/main" val="256289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EL SITIO WEB COMO UNA HERRAMIENTA</a:t>
            </a:r>
            <a:br>
              <a:rPr lang="es-ES" dirty="0"/>
            </a:br>
            <a:r>
              <a:rPr lang="es-ES" dirty="0"/>
              <a:t>DE COMUNICACIONES DE MARKETING</a:t>
            </a:r>
          </a:p>
        </p:txBody>
      </p:sp>
      <p:sp>
        <p:nvSpPr>
          <p:cNvPr id="3" name="Marcador de contenido 2"/>
          <p:cNvSpPr>
            <a:spLocks noGrp="1"/>
          </p:cNvSpPr>
          <p:nvPr>
            <p:ph idx="1"/>
          </p:nvPr>
        </p:nvSpPr>
        <p:spPr>
          <a:xfrm>
            <a:off x="1069848" y="2093976"/>
            <a:ext cx="10058400" cy="4050792"/>
          </a:xfrm>
        </p:spPr>
        <p:txBody>
          <a:bodyPr/>
          <a:lstStyle/>
          <a:p>
            <a:r>
              <a:rPr lang="es-ES" dirty="0"/>
              <a:t>Una de las herramientas de comunicaciones de marketing en línea más sólidas es un sitio Web funcional que los clientes puedan encontrar con facilidad y, una vez ahí, localizar rápidamente lo que </a:t>
            </a:r>
            <a:r>
              <a:rPr lang="es-ES" dirty="0" smtClean="0"/>
              <a:t>buscan</a:t>
            </a:r>
            <a:r>
              <a:rPr lang="es-ES" dirty="0"/>
              <a:t>.</a:t>
            </a:r>
          </a:p>
        </p:txBody>
      </p:sp>
      <p:pic>
        <p:nvPicPr>
          <p:cNvPr id="4" name="Imagen 3"/>
          <p:cNvPicPr>
            <a:picLocks noChangeAspect="1"/>
          </p:cNvPicPr>
          <p:nvPr/>
        </p:nvPicPr>
        <p:blipFill>
          <a:blip r:embed="rId2"/>
          <a:stretch>
            <a:fillRect/>
          </a:stretch>
        </p:blipFill>
        <p:spPr>
          <a:xfrm>
            <a:off x="3091675" y="3035206"/>
            <a:ext cx="5763011" cy="3309838"/>
          </a:xfrm>
          <a:prstGeom prst="rect">
            <a:avLst/>
          </a:prstGeom>
        </p:spPr>
      </p:pic>
    </p:spTree>
    <p:extLst>
      <p:ext uri="{BB962C8B-B14F-4D97-AF65-F5344CB8AC3E}">
        <p14:creationId xmlns:p14="http://schemas.microsoft.com/office/powerpoint/2010/main" val="265088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Sitio web características</a:t>
            </a:r>
            <a:endParaRPr lang="es-ES" dirty="0"/>
          </a:p>
        </p:txBody>
      </p:sp>
      <p:sp>
        <p:nvSpPr>
          <p:cNvPr id="3" name="Marcador de contenido 2"/>
          <p:cNvSpPr>
            <a:spLocks noGrp="1"/>
          </p:cNvSpPr>
          <p:nvPr>
            <p:ph idx="1"/>
          </p:nvPr>
        </p:nvSpPr>
        <p:spPr/>
        <p:txBody>
          <a:bodyPr/>
          <a:lstStyle/>
          <a:p>
            <a:r>
              <a:rPr lang="es-ES" dirty="0"/>
              <a:t>Nombre de dominio: Una de las primeras comunicaciones que tiene un sitio Web de comercio electrónico con un cliente prospecto es a través de su URL. Los nombres de dominio desempeñan un papel importante para reforzar una marca existente y/o desarrollar una nueva marca</a:t>
            </a:r>
            <a:r>
              <a:rPr lang="es-ES" dirty="0" smtClean="0"/>
              <a:t>.</a:t>
            </a:r>
          </a:p>
          <a:p>
            <a:endParaRPr lang="es-ES" dirty="0" smtClean="0"/>
          </a:p>
          <a:p>
            <a:r>
              <a:rPr lang="es-ES" dirty="0" smtClean="0"/>
              <a:t>Optimización </a:t>
            </a:r>
            <a:r>
              <a:rPr lang="es-ES" dirty="0"/>
              <a:t>para motores de </a:t>
            </a:r>
            <a:r>
              <a:rPr lang="es-ES" dirty="0" smtClean="0"/>
              <a:t>búsqueda: </a:t>
            </a:r>
            <a:r>
              <a:rPr lang="es-ES" dirty="0"/>
              <a:t>Dado que casi 70 millones de estadounidenses utilizan motores de búsqueda a diario, y puesto que aproximadamente la mitad de estos usuarios busca productos y servicios mediante un motor de búsqueda, es lógico que una empresa optimice su sitio Web para que los motores de búsqueda lo reconozcan.</a:t>
            </a:r>
          </a:p>
        </p:txBody>
      </p:sp>
    </p:spTree>
    <p:extLst>
      <p:ext uri="{BB962C8B-B14F-4D97-AF65-F5344CB8AC3E}">
        <p14:creationId xmlns:p14="http://schemas.microsoft.com/office/powerpoint/2010/main" val="3974468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Sitio web características</a:t>
            </a:r>
            <a:endParaRPr lang="es-ES" dirty="0"/>
          </a:p>
        </p:txBody>
      </p:sp>
      <p:sp>
        <p:nvSpPr>
          <p:cNvPr id="3" name="Marcador de contenido 2"/>
          <p:cNvSpPr>
            <a:spLocks noGrp="1"/>
          </p:cNvSpPr>
          <p:nvPr>
            <p:ph idx="1"/>
          </p:nvPr>
        </p:nvSpPr>
        <p:spPr>
          <a:xfrm>
            <a:off x="6149189" y="1689284"/>
            <a:ext cx="5654337" cy="4050792"/>
          </a:xfrm>
        </p:spPr>
        <p:txBody>
          <a:bodyPr/>
          <a:lstStyle/>
          <a:p>
            <a:r>
              <a:rPr lang="es-ES" dirty="0" smtClean="0"/>
              <a:t>Funcionalidad de un sitio </a:t>
            </a:r>
            <a:r>
              <a:rPr lang="es-ES" dirty="0"/>
              <a:t>Web: El objetivo del marketing es atraer a los usuarios al sitio Web de una empresa, pero una vez que el consumidor está en un sitio Web, empieza el proceso de ventas y lidiar con el diseño del software.</a:t>
            </a:r>
          </a:p>
        </p:txBody>
      </p:sp>
      <p:pic>
        <p:nvPicPr>
          <p:cNvPr id="4" name="Imagen 3"/>
          <p:cNvPicPr>
            <a:picLocks noChangeAspect="1"/>
          </p:cNvPicPr>
          <p:nvPr/>
        </p:nvPicPr>
        <p:blipFill>
          <a:blip r:embed="rId2"/>
          <a:stretch>
            <a:fillRect/>
          </a:stretch>
        </p:blipFill>
        <p:spPr>
          <a:xfrm>
            <a:off x="1152774" y="1689284"/>
            <a:ext cx="4913489" cy="5031460"/>
          </a:xfrm>
          <a:prstGeom prst="rect">
            <a:avLst/>
          </a:prstGeom>
        </p:spPr>
      </p:pic>
    </p:spTree>
    <p:extLst>
      <p:ext uri="{BB962C8B-B14F-4D97-AF65-F5344CB8AC3E}">
        <p14:creationId xmlns:p14="http://schemas.microsoft.com/office/powerpoint/2010/main" val="282466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SITIOS WEB FACTORES DE DISEÑO</a:t>
            </a:r>
            <a:endParaRPr lang="es-ES" dirty="0"/>
          </a:p>
        </p:txBody>
      </p:sp>
      <p:sp>
        <p:nvSpPr>
          <p:cNvPr id="3" name="Marcador de contenido 2"/>
          <p:cNvSpPr>
            <a:spLocks noGrp="1"/>
          </p:cNvSpPr>
          <p:nvPr>
            <p:ph idx="1"/>
          </p:nvPr>
        </p:nvSpPr>
        <p:spPr>
          <a:xfrm>
            <a:off x="634950" y="1776166"/>
            <a:ext cx="9968521" cy="635619"/>
          </a:xfrm>
        </p:spPr>
        <p:txBody>
          <a:bodyPr>
            <a:normAutofit lnSpcReduction="10000"/>
          </a:bodyPr>
          <a:lstStyle/>
          <a:p>
            <a:r>
              <a:rPr lang="es-ES" dirty="0"/>
              <a:t>El sitio Web debe ser funcional, </a:t>
            </a:r>
            <a:r>
              <a:rPr lang="es-ES" dirty="0" smtClean="0"/>
              <a:t>informativo y facilitar </a:t>
            </a:r>
            <a:r>
              <a:rPr lang="es-ES" dirty="0"/>
              <a:t>a los clientes el proceso de </a:t>
            </a:r>
            <a:r>
              <a:rPr lang="es-ES" dirty="0" smtClean="0"/>
              <a:t>compra</a:t>
            </a:r>
            <a:endParaRPr lang="es-ES" dirty="0"/>
          </a:p>
        </p:txBody>
      </p:sp>
      <p:pic>
        <p:nvPicPr>
          <p:cNvPr id="4" name="Imagen 3"/>
          <p:cNvPicPr>
            <a:picLocks noChangeAspect="1"/>
          </p:cNvPicPr>
          <p:nvPr/>
        </p:nvPicPr>
        <p:blipFill>
          <a:blip r:embed="rId2"/>
          <a:stretch>
            <a:fillRect/>
          </a:stretch>
        </p:blipFill>
        <p:spPr>
          <a:xfrm>
            <a:off x="885182" y="2270611"/>
            <a:ext cx="9468055" cy="4407697"/>
          </a:xfrm>
          <a:prstGeom prst="rect">
            <a:avLst/>
          </a:prstGeom>
        </p:spPr>
      </p:pic>
    </p:spTree>
    <p:extLst>
      <p:ext uri="{BB962C8B-B14F-4D97-AF65-F5344CB8AC3E}">
        <p14:creationId xmlns:p14="http://schemas.microsoft.com/office/powerpoint/2010/main" val="386963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Los mejores sitios comerciales 2018</a:t>
            </a:r>
            <a:endParaRPr lang="es-ES" dirty="0"/>
          </a:p>
        </p:txBody>
      </p:sp>
      <p:pic>
        <p:nvPicPr>
          <p:cNvPr id="5" name="Marcador de contenido 4"/>
          <p:cNvPicPr>
            <a:picLocks noGrp="1" noChangeAspect="1"/>
          </p:cNvPicPr>
          <p:nvPr>
            <p:ph idx="1"/>
          </p:nvPr>
        </p:nvPicPr>
        <p:blipFill>
          <a:blip r:embed="rId2"/>
          <a:stretch>
            <a:fillRect/>
          </a:stretch>
        </p:blipFill>
        <p:spPr>
          <a:xfrm>
            <a:off x="1069848" y="1711234"/>
            <a:ext cx="7634777" cy="3735977"/>
          </a:xfrm>
          <a:prstGeom prst="rect">
            <a:avLst/>
          </a:prstGeom>
        </p:spPr>
      </p:pic>
      <p:sp>
        <p:nvSpPr>
          <p:cNvPr id="6" name="CuadroTexto 5"/>
          <p:cNvSpPr txBox="1"/>
          <p:nvPr/>
        </p:nvSpPr>
        <p:spPr>
          <a:xfrm>
            <a:off x="966651" y="5551714"/>
            <a:ext cx="10161597" cy="830997"/>
          </a:xfrm>
          <a:prstGeom prst="rect">
            <a:avLst/>
          </a:prstGeom>
          <a:noFill/>
          <a:ln>
            <a:noFill/>
          </a:ln>
        </p:spPr>
        <p:txBody>
          <a:bodyPr wrap="square" rtlCol="0">
            <a:spAutoFit/>
          </a:bodyPr>
          <a:lstStyle/>
          <a:p>
            <a:r>
              <a:rPr lang="es-AR" sz="1600" dirty="0" smtClean="0"/>
              <a:t>ADIDAS. Cuenta con dos </a:t>
            </a:r>
            <a:r>
              <a:rPr lang="es-AR" sz="1600" dirty="0"/>
              <a:t>opciones, "Comprar" o "Descubrir". Comprar te lleva a la tienda, mientras que si haces clic en "Descubrir" te lleva a la página de la sub marca en donde te cuenta las zapatillas de manera espectacular y dinámica.</a:t>
            </a:r>
          </a:p>
        </p:txBody>
      </p:sp>
    </p:spTree>
    <p:extLst>
      <p:ext uri="{BB962C8B-B14F-4D97-AF65-F5344CB8AC3E}">
        <p14:creationId xmlns:p14="http://schemas.microsoft.com/office/powerpoint/2010/main" val="137040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Los mejores sitios comerciales 2018</a:t>
            </a:r>
            <a:endParaRPr lang="es-ES" dirty="0"/>
          </a:p>
        </p:txBody>
      </p:sp>
      <p:sp>
        <p:nvSpPr>
          <p:cNvPr id="6" name="CuadroTexto 5"/>
          <p:cNvSpPr txBox="1"/>
          <p:nvPr/>
        </p:nvSpPr>
        <p:spPr>
          <a:xfrm>
            <a:off x="966651" y="5551714"/>
            <a:ext cx="10161597" cy="830997"/>
          </a:xfrm>
          <a:prstGeom prst="rect">
            <a:avLst/>
          </a:prstGeom>
          <a:noFill/>
          <a:ln>
            <a:noFill/>
          </a:ln>
        </p:spPr>
        <p:txBody>
          <a:bodyPr wrap="square" rtlCol="0">
            <a:spAutoFit/>
          </a:bodyPr>
          <a:lstStyle/>
          <a:p>
            <a:r>
              <a:rPr lang="es-AR" sz="1600" dirty="0" smtClean="0"/>
              <a:t>ROC. Opta por poner sus </a:t>
            </a:r>
            <a:r>
              <a:rPr lang="es-AR" sz="1600" dirty="0"/>
              <a:t>productos en un primer plano y con la imagen de la firma -Cristiano Ronaldo- con gran protagonismo en toda la portada. Además, la primera vez que entras te recibe con la opción de lograr un descuento del 10% si introduces tu email.</a:t>
            </a:r>
          </a:p>
        </p:txBody>
      </p:sp>
      <p:pic>
        <p:nvPicPr>
          <p:cNvPr id="4" name="Imagen 3"/>
          <p:cNvPicPr>
            <a:picLocks noChangeAspect="1"/>
          </p:cNvPicPr>
          <p:nvPr/>
        </p:nvPicPr>
        <p:blipFill>
          <a:blip r:embed="rId2"/>
          <a:stretch>
            <a:fillRect/>
          </a:stretch>
        </p:blipFill>
        <p:spPr>
          <a:xfrm>
            <a:off x="1069849" y="1661432"/>
            <a:ext cx="7799832" cy="3922938"/>
          </a:xfrm>
          <a:prstGeom prst="rect">
            <a:avLst/>
          </a:prstGeom>
        </p:spPr>
      </p:pic>
    </p:spTree>
    <p:extLst>
      <p:ext uri="{BB962C8B-B14F-4D97-AF65-F5344CB8AC3E}">
        <p14:creationId xmlns:p14="http://schemas.microsoft.com/office/powerpoint/2010/main" val="103195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Los mejores sitios comerciales 2018</a:t>
            </a:r>
            <a:endParaRPr lang="es-ES" dirty="0"/>
          </a:p>
        </p:txBody>
      </p:sp>
      <p:sp>
        <p:nvSpPr>
          <p:cNvPr id="6" name="CuadroTexto 5"/>
          <p:cNvSpPr txBox="1"/>
          <p:nvPr/>
        </p:nvSpPr>
        <p:spPr>
          <a:xfrm>
            <a:off x="966651" y="5551714"/>
            <a:ext cx="10161597" cy="1077218"/>
          </a:xfrm>
          <a:prstGeom prst="rect">
            <a:avLst/>
          </a:prstGeom>
          <a:noFill/>
          <a:ln>
            <a:noFill/>
          </a:ln>
        </p:spPr>
        <p:txBody>
          <a:bodyPr wrap="square" rtlCol="0">
            <a:spAutoFit/>
          </a:bodyPr>
          <a:lstStyle/>
          <a:p>
            <a:r>
              <a:rPr lang="es-AR" sz="1600" dirty="0"/>
              <a:t>FAY. Ha apostado no solo por mostrar sus productos, sino por dotarles de valor emocional a través de historias, integrando en su web una serie de vídeos protagonizados por Liam </a:t>
            </a:r>
            <a:r>
              <a:rPr lang="es-AR" sz="1600" dirty="0" err="1"/>
              <a:t>Cunningham</a:t>
            </a:r>
            <a:r>
              <a:rPr lang="es-AR" sz="1600" dirty="0"/>
              <a:t> -actor </a:t>
            </a:r>
            <a:r>
              <a:rPr lang="es-AR" sz="1600" dirty="0" smtClean="0"/>
              <a:t>de </a:t>
            </a:r>
            <a:r>
              <a:rPr lang="es-AR" sz="1600" dirty="0"/>
              <a:t>Juego de Tronos-. A eso hay que añadir que prácticamente todas las fotos que encontramos en la web, el producto lo vemos en un modelo.</a:t>
            </a:r>
          </a:p>
        </p:txBody>
      </p:sp>
      <p:pic>
        <p:nvPicPr>
          <p:cNvPr id="3" name="Imagen 2"/>
          <p:cNvPicPr>
            <a:picLocks noChangeAspect="1"/>
          </p:cNvPicPr>
          <p:nvPr/>
        </p:nvPicPr>
        <p:blipFill>
          <a:blip r:embed="rId2"/>
          <a:stretch>
            <a:fillRect/>
          </a:stretch>
        </p:blipFill>
        <p:spPr>
          <a:xfrm>
            <a:off x="1069848" y="1580606"/>
            <a:ext cx="8048625" cy="3971108"/>
          </a:xfrm>
          <a:prstGeom prst="rect">
            <a:avLst/>
          </a:prstGeom>
        </p:spPr>
      </p:pic>
    </p:spTree>
    <p:extLst>
      <p:ext uri="{BB962C8B-B14F-4D97-AF65-F5344CB8AC3E}">
        <p14:creationId xmlns:p14="http://schemas.microsoft.com/office/powerpoint/2010/main" val="245879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069848" y="1751758"/>
            <a:ext cx="8139466" cy="3967913"/>
          </a:xfrm>
          <a:prstGeom prst="rect">
            <a:avLst/>
          </a:prstGeom>
        </p:spPr>
      </p:pic>
      <p:sp>
        <p:nvSpPr>
          <p:cNvPr id="2" name="Título 1"/>
          <p:cNvSpPr>
            <a:spLocks noGrp="1"/>
          </p:cNvSpPr>
          <p:nvPr>
            <p:ph type="title"/>
          </p:nvPr>
        </p:nvSpPr>
        <p:spPr/>
        <p:txBody>
          <a:bodyPr/>
          <a:lstStyle/>
          <a:p>
            <a:r>
              <a:rPr lang="es-AR" dirty="0" smtClean="0"/>
              <a:t>¿Y nuestros proyectos?</a:t>
            </a:r>
            <a:endParaRPr lang="es-ES" dirty="0"/>
          </a:p>
        </p:txBody>
      </p:sp>
      <p:sp>
        <p:nvSpPr>
          <p:cNvPr id="6" name="CuadroTexto 5"/>
          <p:cNvSpPr txBox="1"/>
          <p:nvPr/>
        </p:nvSpPr>
        <p:spPr>
          <a:xfrm>
            <a:off x="966651" y="5719671"/>
            <a:ext cx="10161597" cy="523220"/>
          </a:xfrm>
          <a:prstGeom prst="rect">
            <a:avLst/>
          </a:prstGeom>
          <a:noFill/>
          <a:ln>
            <a:noFill/>
          </a:ln>
        </p:spPr>
        <p:txBody>
          <a:bodyPr wrap="square" rtlCol="0">
            <a:spAutoFit/>
          </a:bodyPr>
          <a:lstStyle/>
          <a:p>
            <a:r>
              <a:rPr lang="es-AR" sz="1400" dirty="0" smtClean="0"/>
              <a:t>E-</a:t>
            </a:r>
            <a:r>
              <a:rPr lang="es-AR" sz="1400" dirty="0" err="1" smtClean="0"/>
              <a:t>book</a:t>
            </a:r>
            <a:r>
              <a:rPr lang="es-AR" sz="1400" dirty="0" smtClean="0"/>
              <a:t> (ERP + e-</a:t>
            </a:r>
            <a:r>
              <a:rPr lang="es-AR" sz="1400" dirty="0" err="1" smtClean="0"/>
              <a:t>commerce</a:t>
            </a:r>
            <a:r>
              <a:rPr lang="es-AR" sz="1400" dirty="0" smtClean="0"/>
              <a:t>). Buscamos priorizar la funcionalidad, facilidad de ingreso a módulos, uso de accesos directos, simplicidad, evitar menús desplegables. Intuitivo.</a:t>
            </a:r>
            <a:endParaRPr lang="es-AR" sz="1400" dirty="0"/>
          </a:p>
        </p:txBody>
      </p:sp>
    </p:spTree>
    <p:extLst>
      <p:ext uri="{BB962C8B-B14F-4D97-AF65-F5344CB8AC3E}">
        <p14:creationId xmlns:p14="http://schemas.microsoft.com/office/powerpoint/2010/main" val="2072215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Contenido de la presentación</a:t>
            </a:r>
            <a:endParaRPr lang="es-AR" dirty="0"/>
          </a:p>
        </p:txBody>
      </p:sp>
      <p:sp>
        <p:nvSpPr>
          <p:cNvPr id="3" name="Marcador de contenido 2"/>
          <p:cNvSpPr>
            <a:spLocks noGrp="1"/>
          </p:cNvSpPr>
          <p:nvPr>
            <p:ph idx="1"/>
          </p:nvPr>
        </p:nvSpPr>
        <p:spPr/>
        <p:txBody>
          <a:bodyPr>
            <a:normAutofit/>
          </a:bodyPr>
          <a:lstStyle/>
          <a:p>
            <a:pPr marL="182880" lvl="1">
              <a:spcBef>
                <a:spcPts val="1200"/>
              </a:spcBef>
              <a:spcAft>
                <a:spcPts val="0"/>
              </a:spcAft>
            </a:pPr>
            <a:r>
              <a:rPr lang="es-ES" sz="2400" dirty="0"/>
              <a:t>Identificar las principales formas de comunicaciones de marketing en línea.</a:t>
            </a:r>
            <a:endParaRPr lang="es-AR" sz="2400" dirty="0"/>
          </a:p>
          <a:p>
            <a:endParaRPr lang="es-AR" sz="2400" dirty="0" smtClean="0"/>
          </a:p>
          <a:p>
            <a:pPr marL="182880" lvl="1">
              <a:spcBef>
                <a:spcPts val="1200"/>
              </a:spcBef>
              <a:spcAft>
                <a:spcPts val="0"/>
              </a:spcAft>
            </a:pPr>
            <a:r>
              <a:rPr lang="es-ES" sz="2400" dirty="0"/>
              <a:t>Entender los costos y beneficios de las comunicaciones de marketing en línea.</a:t>
            </a:r>
            <a:endParaRPr lang="es-AR" sz="2400" dirty="0"/>
          </a:p>
          <a:p>
            <a:endParaRPr lang="es-AR" sz="2400" dirty="0" smtClean="0"/>
          </a:p>
          <a:p>
            <a:r>
              <a:rPr lang="es-ES" sz="2400" dirty="0"/>
              <a:t>Debatir las formas de utilizar un sitio Web como herramienta de comunicaciones de marketing.</a:t>
            </a:r>
            <a:endParaRPr lang="es-AR" sz="2400" dirty="0"/>
          </a:p>
        </p:txBody>
      </p:sp>
    </p:spTree>
    <p:extLst>
      <p:ext uri="{BB962C8B-B14F-4D97-AF65-F5344CB8AC3E}">
        <p14:creationId xmlns:p14="http://schemas.microsoft.com/office/powerpoint/2010/main" val="90227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Comunicaciones de marketing online</a:t>
            </a:r>
            <a:endParaRPr lang="es-ES" dirty="0"/>
          </a:p>
        </p:txBody>
      </p:sp>
      <p:sp>
        <p:nvSpPr>
          <p:cNvPr id="3" name="Marcador de contenido 2"/>
          <p:cNvSpPr>
            <a:spLocks noGrp="1"/>
          </p:cNvSpPr>
          <p:nvPr>
            <p:ph idx="1"/>
          </p:nvPr>
        </p:nvSpPr>
        <p:spPr/>
        <p:txBody>
          <a:bodyPr>
            <a:normAutofit lnSpcReduction="10000"/>
          </a:bodyPr>
          <a:lstStyle/>
          <a:p>
            <a:r>
              <a:rPr lang="es-ES" dirty="0" smtClean="0"/>
              <a:t>Métodos </a:t>
            </a:r>
            <a:r>
              <a:rPr lang="es-ES" dirty="0"/>
              <a:t>utilizados </a:t>
            </a:r>
            <a:r>
              <a:rPr lang="es-ES" dirty="0" smtClean="0"/>
              <a:t>por las </a:t>
            </a:r>
            <a:r>
              <a:rPr lang="es-ES" dirty="0"/>
              <a:t>empresas </a:t>
            </a:r>
            <a:r>
              <a:rPr lang="es-ES" dirty="0" smtClean="0"/>
              <a:t>para </a:t>
            </a:r>
            <a:r>
              <a:rPr lang="es-ES" dirty="0"/>
              <a:t>comunicarse con </a:t>
            </a:r>
            <a:r>
              <a:rPr lang="es-ES" dirty="0" smtClean="0"/>
              <a:t>el consumidor </a:t>
            </a:r>
            <a:r>
              <a:rPr lang="es-ES" dirty="0"/>
              <a:t>y </a:t>
            </a:r>
            <a:r>
              <a:rPr lang="es-ES" dirty="0" smtClean="0"/>
              <a:t>crear expectativas </a:t>
            </a:r>
            <a:r>
              <a:rPr lang="es-ES" dirty="0"/>
              <a:t>sólidas </a:t>
            </a:r>
            <a:r>
              <a:rPr lang="es-ES" dirty="0" smtClean="0"/>
              <a:t>de marca.</a:t>
            </a:r>
          </a:p>
          <a:p>
            <a:pPr marL="0" indent="0">
              <a:buNone/>
            </a:pPr>
            <a:endParaRPr lang="es-ES" dirty="0" smtClean="0"/>
          </a:p>
          <a:p>
            <a:r>
              <a:rPr lang="es-ES" dirty="0"/>
              <a:t>Las comunicaciones de marketing tienen un doble propósito</a:t>
            </a:r>
            <a:r>
              <a:rPr lang="es-ES" dirty="0" smtClean="0"/>
              <a:t>:</a:t>
            </a:r>
          </a:p>
          <a:p>
            <a:endParaRPr lang="es-ES" dirty="0" smtClean="0"/>
          </a:p>
          <a:p>
            <a:pPr lvl="1"/>
            <a:r>
              <a:rPr lang="es-ES" dirty="0" smtClean="0"/>
              <a:t>El </a:t>
            </a:r>
            <a:r>
              <a:rPr lang="es-ES" dirty="0" err="1"/>
              <a:t>branding</a:t>
            </a:r>
            <a:r>
              <a:rPr lang="es-ES" dirty="0"/>
              <a:t> (creación </a:t>
            </a:r>
            <a:r>
              <a:rPr lang="es-ES" dirty="0" smtClean="0"/>
              <a:t>de valor </a:t>
            </a:r>
            <a:r>
              <a:rPr lang="es-ES" dirty="0"/>
              <a:t>de marca</a:t>
            </a:r>
            <a:r>
              <a:rPr lang="es-ES" dirty="0" smtClean="0"/>
              <a:t>).</a:t>
            </a:r>
          </a:p>
          <a:p>
            <a:pPr lvl="2"/>
            <a:r>
              <a:rPr lang="es-ES" dirty="0" smtClean="0"/>
              <a:t>Enfoque </a:t>
            </a:r>
            <a:r>
              <a:rPr lang="es-ES" dirty="0"/>
              <a:t>en ensalzar </a:t>
            </a:r>
            <a:r>
              <a:rPr lang="es-ES" dirty="0" smtClean="0"/>
              <a:t>los beneficios diferenciables de </a:t>
            </a:r>
            <a:r>
              <a:rPr lang="es-ES" dirty="0"/>
              <a:t>consumir el </a:t>
            </a:r>
            <a:r>
              <a:rPr lang="es-ES" dirty="0" smtClean="0"/>
              <a:t>producto o servicio.</a:t>
            </a:r>
          </a:p>
          <a:p>
            <a:pPr lvl="2"/>
            <a:endParaRPr lang="es-ES" dirty="0" smtClean="0"/>
          </a:p>
          <a:p>
            <a:pPr lvl="1"/>
            <a:r>
              <a:rPr lang="es-AR" dirty="0" smtClean="0"/>
              <a:t>Las ventas.</a:t>
            </a:r>
          </a:p>
          <a:p>
            <a:pPr lvl="2"/>
            <a:r>
              <a:rPr lang="es-ES" dirty="0" smtClean="0"/>
              <a:t>Indicaciones al consumidor </a:t>
            </a:r>
            <a:r>
              <a:rPr lang="es-ES" dirty="0"/>
              <a:t>de “</a:t>
            </a:r>
            <a:r>
              <a:rPr lang="es-ES" dirty="0" smtClean="0"/>
              <a:t>compre ahora</a:t>
            </a:r>
            <a:r>
              <a:rPr lang="es-ES" dirty="0"/>
              <a:t>” y ofertas </a:t>
            </a:r>
            <a:r>
              <a:rPr lang="es-ES" dirty="0" smtClean="0"/>
              <a:t>para incitar </a:t>
            </a:r>
            <a:r>
              <a:rPr lang="es-ES" dirty="0"/>
              <a:t>a la </a:t>
            </a:r>
            <a:r>
              <a:rPr lang="es-ES" dirty="0" smtClean="0"/>
              <a:t>compra inmediata.</a:t>
            </a:r>
          </a:p>
          <a:p>
            <a:pPr lvl="2"/>
            <a:endParaRPr lang="es-AR" dirty="0"/>
          </a:p>
          <a:p>
            <a:r>
              <a:rPr lang="es-AR" dirty="0" smtClean="0"/>
              <a:t>Comunicaciones de Marketing </a:t>
            </a:r>
            <a:r>
              <a:rPr lang="es-AR" dirty="0" smtClean="0">
                <a:sym typeface="Wingdings" panose="05000000000000000000" pitchFamily="2" charset="2"/>
              </a:rPr>
              <a:t> Se manifiestan con  Publicidad en línea.</a:t>
            </a:r>
            <a:endParaRPr lang="es-AR" dirty="0" smtClean="0"/>
          </a:p>
          <a:p>
            <a:pPr marL="274320" lvl="1" indent="0">
              <a:buNone/>
            </a:pPr>
            <a:endParaRPr lang="es-AR" dirty="0"/>
          </a:p>
          <a:p>
            <a:pPr marL="274320" lvl="1" indent="0">
              <a:buNone/>
            </a:pPr>
            <a:endParaRPr lang="es-AR" dirty="0"/>
          </a:p>
        </p:txBody>
      </p:sp>
    </p:spTree>
    <p:extLst>
      <p:ext uri="{BB962C8B-B14F-4D97-AF65-F5344CB8AC3E}">
        <p14:creationId xmlns:p14="http://schemas.microsoft.com/office/powerpoint/2010/main" val="895852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3723" y="118872"/>
            <a:ext cx="10058400" cy="1609344"/>
          </a:xfrm>
        </p:spPr>
        <p:txBody>
          <a:bodyPr/>
          <a:lstStyle/>
          <a:p>
            <a:r>
              <a:rPr lang="es-AR" dirty="0" smtClean="0"/>
              <a:t>Comunicaciones de marketing online</a:t>
            </a:r>
            <a:endParaRPr lang="es-ES" dirty="0"/>
          </a:p>
        </p:txBody>
      </p:sp>
      <p:pic>
        <p:nvPicPr>
          <p:cNvPr id="5" name="Marketing_online_caracterstica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9310" y="1214846"/>
            <a:ext cx="8720396" cy="4905103"/>
          </a:xfrm>
        </p:spPr>
      </p:pic>
    </p:spTree>
    <p:extLst>
      <p:ext uri="{BB962C8B-B14F-4D97-AF65-F5344CB8AC3E}">
        <p14:creationId xmlns:p14="http://schemas.microsoft.com/office/powerpoint/2010/main" val="73824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Formas de publicidad en línea</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18146238"/>
              </p:ext>
            </p:extLst>
          </p:nvPr>
        </p:nvGraphicFramePr>
        <p:xfrm>
          <a:off x="1069975" y="2120900"/>
          <a:ext cx="10058400" cy="4051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48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13368" y="393192"/>
            <a:ext cx="10058400" cy="1609344"/>
          </a:xfrm>
        </p:spPr>
        <p:txBody>
          <a:bodyPr/>
          <a:lstStyle/>
          <a:p>
            <a:r>
              <a:rPr lang="es-AR" dirty="0" smtClean="0"/>
              <a:t>Ejemplo con Google </a:t>
            </a:r>
            <a:r>
              <a:rPr lang="es-AR" dirty="0" err="1" smtClean="0"/>
              <a:t>Adwords</a:t>
            </a:r>
            <a:endParaRPr lang="es-ES" dirty="0"/>
          </a:p>
        </p:txBody>
      </p:sp>
      <p:pic>
        <p:nvPicPr>
          <p:cNvPr id="5" name="Qu_es_Google_Adword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13368" y="1567543"/>
            <a:ext cx="8186257" cy="4604657"/>
          </a:xfrm>
        </p:spPr>
      </p:pic>
    </p:spTree>
    <p:extLst>
      <p:ext uri="{BB962C8B-B14F-4D97-AF65-F5344CB8AC3E}">
        <p14:creationId xmlns:p14="http://schemas.microsoft.com/office/powerpoint/2010/main" val="36091306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370" y="484632"/>
            <a:ext cx="3909534" cy="2233749"/>
          </a:xfrm>
          <a:prstGeom prst="rect">
            <a:avLst/>
          </a:prstGeom>
        </p:spPr>
      </p:pic>
      <p:sp>
        <p:nvSpPr>
          <p:cNvPr id="2" name="Título 1"/>
          <p:cNvSpPr>
            <a:spLocks noGrp="1"/>
          </p:cNvSpPr>
          <p:nvPr>
            <p:ph type="title"/>
          </p:nvPr>
        </p:nvSpPr>
        <p:spPr/>
        <p:txBody>
          <a:bodyPr/>
          <a:lstStyle/>
          <a:p>
            <a:r>
              <a:rPr lang="es-AR" dirty="0" smtClean="0"/>
              <a:t>Medir la publicidad en línea</a:t>
            </a:r>
            <a:endParaRPr lang="es-ES" dirty="0"/>
          </a:p>
        </p:txBody>
      </p:sp>
      <p:sp>
        <p:nvSpPr>
          <p:cNvPr id="3" name="Marcador de contenido 2"/>
          <p:cNvSpPr>
            <a:spLocks noGrp="1"/>
          </p:cNvSpPr>
          <p:nvPr>
            <p:ph idx="1"/>
          </p:nvPr>
        </p:nvSpPr>
        <p:spPr>
          <a:xfrm>
            <a:off x="1069848" y="2121408"/>
            <a:ext cx="8518289" cy="4050792"/>
          </a:xfrm>
        </p:spPr>
        <p:txBody>
          <a:bodyPr>
            <a:normAutofit lnSpcReduction="10000"/>
          </a:bodyPr>
          <a:lstStyle/>
          <a:p>
            <a:r>
              <a:rPr lang="es-ES" dirty="0"/>
              <a:t>Lealtad: Porcentaje de compradores que regresan en menos de un año</a:t>
            </a:r>
            <a:r>
              <a:rPr lang="es-ES" dirty="0" smtClean="0"/>
              <a:t>.</a:t>
            </a:r>
          </a:p>
          <a:p>
            <a:r>
              <a:rPr lang="es-ES" dirty="0"/>
              <a:t>Alcance: Porcentaje del total de consumidores en un mercado que visitarán un sitio</a:t>
            </a:r>
            <a:r>
              <a:rPr lang="es-ES" dirty="0" smtClean="0"/>
              <a:t>.</a:t>
            </a:r>
          </a:p>
          <a:p>
            <a:r>
              <a:rPr lang="es-ES" dirty="0" err="1"/>
              <a:t>Recencia</a:t>
            </a:r>
            <a:r>
              <a:rPr lang="es-ES" dirty="0"/>
              <a:t>: Promedio de días transcurridos entre una visita y otra</a:t>
            </a:r>
            <a:r>
              <a:rPr lang="es-ES" dirty="0" smtClean="0"/>
              <a:t>.</a:t>
            </a:r>
          </a:p>
          <a:p>
            <a:r>
              <a:rPr lang="es-ES" dirty="0"/>
              <a:t>Tasa de conversión: Porcentaje de visitantes que compran algo</a:t>
            </a:r>
            <a:r>
              <a:rPr lang="es-ES" dirty="0" smtClean="0"/>
              <a:t>.</a:t>
            </a:r>
          </a:p>
          <a:p>
            <a:r>
              <a:rPr lang="es-ES" dirty="0"/>
              <a:t>Tasa de retención: Porcentaje de clientes que siguen comprando con regularidad</a:t>
            </a:r>
            <a:r>
              <a:rPr lang="es-ES" dirty="0" smtClean="0"/>
              <a:t>.</a:t>
            </a:r>
          </a:p>
          <a:p>
            <a:r>
              <a:rPr lang="es-ES" dirty="0"/>
              <a:t>Tasa de desgaste: Porcentaje de clientes que compran una vez, pero que no regresan durante el siguiente año</a:t>
            </a:r>
            <a:r>
              <a:rPr lang="es-ES" dirty="0" smtClean="0"/>
              <a:t>.</a:t>
            </a:r>
          </a:p>
          <a:p>
            <a:r>
              <a:rPr lang="es-ES" dirty="0"/>
              <a:t>Tasa de rebotes: Porcentaje de correos electrónicos que no se pudieron entregar.</a:t>
            </a:r>
            <a:endParaRPr lang="es-AR" dirty="0"/>
          </a:p>
        </p:txBody>
      </p:sp>
    </p:spTree>
    <p:extLst>
      <p:ext uri="{BB962C8B-B14F-4D97-AF65-F5344CB8AC3E}">
        <p14:creationId xmlns:p14="http://schemas.microsoft.com/office/powerpoint/2010/main" val="2314610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¿QUÉ </a:t>
            </a:r>
            <a:r>
              <a:rPr lang="es-ES" dirty="0"/>
              <a:t>TAN BIEN FUNCIONA LA PUBLICIDAD EN </a:t>
            </a:r>
            <a:r>
              <a:rPr lang="es-ES" dirty="0" smtClean="0"/>
              <a:t>LÍNEA?</a:t>
            </a:r>
            <a:endParaRPr lang="es-ES" dirty="0"/>
          </a:p>
        </p:txBody>
      </p:sp>
      <p:sp>
        <p:nvSpPr>
          <p:cNvPr id="3" name="Marcador de contenido 2"/>
          <p:cNvSpPr>
            <a:spLocks noGrp="1"/>
          </p:cNvSpPr>
          <p:nvPr>
            <p:ph idx="1"/>
          </p:nvPr>
        </p:nvSpPr>
        <p:spPr/>
        <p:txBody>
          <a:bodyPr/>
          <a:lstStyle/>
          <a:p>
            <a:r>
              <a:rPr lang="es-ES" dirty="0"/>
              <a:t>¿Cuál es el tipo más efectivo de publicidad en línea</a:t>
            </a:r>
            <a:r>
              <a:rPr lang="es-ES" dirty="0" smtClean="0"/>
              <a:t>?</a:t>
            </a:r>
            <a:endParaRPr lang="es-AR" dirty="0"/>
          </a:p>
          <a:p>
            <a:endParaRPr lang="es-AR" dirty="0"/>
          </a:p>
          <a:p>
            <a:endParaRPr lang="es-AR" dirty="0"/>
          </a:p>
          <a:p>
            <a:pPr marL="0" indent="0">
              <a:buNone/>
            </a:pPr>
            <a:endParaRPr lang="es-ES" dirty="0"/>
          </a:p>
        </p:txBody>
      </p:sp>
      <p:pic>
        <p:nvPicPr>
          <p:cNvPr id="4" name="Imagen 3"/>
          <p:cNvPicPr>
            <a:picLocks noChangeAspect="1"/>
          </p:cNvPicPr>
          <p:nvPr/>
        </p:nvPicPr>
        <p:blipFill>
          <a:blip r:embed="rId2"/>
          <a:stretch>
            <a:fillRect/>
          </a:stretch>
        </p:blipFill>
        <p:spPr>
          <a:xfrm>
            <a:off x="1209808" y="2524066"/>
            <a:ext cx="6152046" cy="3648134"/>
          </a:xfrm>
          <a:prstGeom prst="rect">
            <a:avLst/>
          </a:prstGeom>
        </p:spPr>
      </p:pic>
      <p:sp>
        <p:nvSpPr>
          <p:cNvPr id="5" name="CuadroTexto 4"/>
          <p:cNvSpPr txBox="1"/>
          <p:nvPr/>
        </p:nvSpPr>
        <p:spPr>
          <a:xfrm>
            <a:off x="7455159" y="2649894"/>
            <a:ext cx="4348065" cy="923330"/>
          </a:xfrm>
          <a:prstGeom prst="rect">
            <a:avLst/>
          </a:prstGeom>
          <a:noFill/>
        </p:spPr>
        <p:txBody>
          <a:bodyPr wrap="square" rtlCol="0">
            <a:spAutoFit/>
          </a:bodyPr>
          <a:lstStyle/>
          <a:p>
            <a:r>
              <a:rPr lang="es-AR" dirty="0" smtClean="0">
                <a:sym typeface="Wingdings" panose="05000000000000000000" pitchFamily="2" charset="2"/>
              </a:rPr>
              <a:t> Información a tomar con </a:t>
            </a:r>
            <a:r>
              <a:rPr lang="es-AR" dirty="0" smtClean="0">
                <a:sym typeface="Wingdings" panose="05000000000000000000" pitchFamily="2" charset="2"/>
              </a:rPr>
              <a:t>cuidado, </a:t>
            </a:r>
            <a:r>
              <a:rPr lang="es-AR" dirty="0" smtClean="0">
                <a:sym typeface="Wingdings" panose="05000000000000000000" pitchFamily="2" charset="2"/>
              </a:rPr>
              <a:t>todo depende del tipo de campaña, publico, cultura, época del año, etc</a:t>
            </a:r>
            <a:r>
              <a:rPr lang="es-AR" dirty="0">
                <a:sym typeface="Wingdings" panose="05000000000000000000" pitchFamily="2" charset="2"/>
              </a:rPr>
              <a:t>.</a:t>
            </a:r>
            <a:endParaRPr lang="es-ES" dirty="0"/>
          </a:p>
        </p:txBody>
      </p:sp>
    </p:spTree>
    <p:extLst>
      <p:ext uri="{BB962C8B-B14F-4D97-AF65-F5344CB8AC3E}">
        <p14:creationId xmlns:p14="http://schemas.microsoft.com/office/powerpoint/2010/main" val="817309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Costos de la publicidad en línea</a:t>
            </a:r>
            <a:endParaRPr lang="es-ES" dirty="0"/>
          </a:p>
        </p:txBody>
      </p:sp>
      <p:sp>
        <p:nvSpPr>
          <p:cNvPr id="3" name="Marcador de contenido 2"/>
          <p:cNvSpPr>
            <a:spLocks noGrp="1"/>
          </p:cNvSpPr>
          <p:nvPr>
            <p:ph idx="1"/>
          </p:nvPr>
        </p:nvSpPr>
        <p:spPr/>
        <p:txBody>
          <a:bodyPr/>
          <a:lstStyle/>
          <a:p>
            <a:r>
              <a:rPr lang="es-ES" dirty="0"/>
              <a:t>La efectividad no se </a:t>
            </a:r>
            <a:r>
              <a:rPr lang="es-ES" dirty="0" smtClean="0"/>
              <a:t>puede </a:t>
            </a:r>
            <a:r>
              <a:rPr lang="es-ES" dirty="0"/>
              <a:t>considerar sin un análisis de costos</a:t>
            </a:r>
            <a:r>
              <a:rPr lang="es-ES" dirty="0" smtClean="0"/>
              <a:t>.</a:t>
            </a:r>
          </a:p>
          <a:p>
            <a:endParaRPr lang="es-AR" dirty="0"/>
          </a:p>
          <a:p>
            <a:endParaRPr lang="es-ES" dirty="0"/>
          </a:p>
        </p:txBody>
      </p:sp>
      <p:pic>
        <p:nvPicPr>
          <p:cNvPr id="4" name="Imagen 3"/>
          <p:cNvPicPr>
            <a:picLocks noChangeAspect="1"/>
          </p:cNvPicPr>
          <p:nvPr/>
        </p:nvPicPr>
        <p:blipFill>
          <a:blip r:embed="rId2"/>
          <a:stretch>
            <a:fillRect/>
          </a:stretch>
        </p:blipFill>
        <p:spPr>
          <a:xfrm>
            <a:off x="1326987" y="2569029"/>
            <a:ext cx="7877175" cy="3810000"/>
          </a:xfrm>
          <a:prstGeom prst="rect">
            <a:avLst/>
          </a:prstGeom>
        </p:spPr>
      </p:pic>
    </p:spTree>
    <p:extLst>
      <p:ext uri="{BB962C8B-B14F-4D97-AF65-F5344CB8AC3E}">
        <p14:creationId xmlns:p14="http://schemas.microsoft.com/office/powerpoint/2010/main" val="14991701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po de madera">
  <a:themeElements>
    <a:clrScheme name="Tipo de madera">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ipo de madera">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ipo de madera">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TM03090434[[fn=Madera]]</Template>
  <TotalTime>609</TotalTime>
  <Words>812</Words>
  <Application>Microsoft Office PowerPoint</Application>
  <PresentationFormat>Panorámica</PresentationFormat>
  <Paragraphs>72</Paragraphs>
  <Slides>19</Slides>
  <Notes>0</Notes>
  <HiddenSlides>0</HiddenSlides>
  <MMClips>2</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Rockwell</vt:lpstr>
      <vt:lpstr>Rockwell Condensed</vt:lpstr>
      <vt:lpstr>Wingdings</vt:lpstr>
      <vt:lpstr>Tipo de madera</vt:lpstr>
      <vt:lpstr>Comunicaciones de marketing</vt:lpstr>
      <vt:lpstr>Contenido de la presentación</vt:lpstr>
      <vt:lpstr>Comunicaciones de marketing online</vt:lpstr>
      <vt:lpstr>Comunicaciones de marketing online</vt:lpstr>
      <vt:lpstr>Formas de publicidad en línea</vt:lpstr>
      <vt:lpstr>Ejemplo con Google Adwords</vt:lpstr>
      <vt:lpstr>Medir la publicidad en línea</vt:lpstr>
      <vt:lpstr>¿QUÉ TAN BIEN FUNCIONA LA PUBLICIDAD EN LÍNEA?</vt:lpstr>
      <vt:lpstr>Costos de la publicidad en línea</vt:lpstr>
      <vt:lpstr>Costos de la publicidad en línea</vt:lpstr>
      <vt:lpstr>Costos de la publicidad en línea</vt:lpstr>
      <vt:lpstr>EL SITIO WEB COMO UNA HERRAMIENTA DE COMUNICACIONES DE MARKETING</vt:lpstr>
      <vt:lpstr>Sitio web características</vt:lpstr>
      <vt:lpstr>Sitio web características</vt:lpstr>
      <vt:lpstr>SITIOS WEB FACTORES DE DISEÑO</vt:lpstr>
      <vt:lpstr>Los mejores sitios comerciales 2018</vt:lpstr>
      <vt:lpstr>Los mejores sitios comerciales 2018</vt:lpstr>
      <vt:lpstr>Los mejores sitios comerciales 2018</vt:lpstr>
      <vt:lpstr>¿Y nuestros proyectos?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Comunicaciones de marketing</dc:title>
  <dc:creator>sebastian barreto</dc:creator>
  <cp:lastModifiedBy>sebastian barreto</cp:lastModifiedBy>
  <cp:revision>19</cp:revision>
  <dcterms:created xsi:type="dcterms:W3CDTF">2018-06-30T18:53:35Z</dcterms:created>
  <dcterms:modified xsi:type="dcterms:W3CDTF">2018-07-09T15:55:33Z</dcterms:modified>
</cp:coreProperties>
</file>